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Oswald Medium"/>
      <p:regular r:id="rId45"/>
      <p:bold r:id="rId46"/>
    </p:embeddedFont>
    <p:embeddedFont>
      <p:font typeface="Playfair Display"/>
      <p:regular r:id="rId47"/>
      <p:bold r:id="rId48"/>
      <p:italic r:id="rId49"/>
      <p:boldItalic r:id="rId50"/>
    </p:embeddedFont>
    <p:embeddedFont>
      <p:font typeface="Montserrat"/>
      <p:regular r:id="rId51"/>
      <p:bold r:id="rId52"/>
      <p:italic r:id="rId53"/>
      <p:boldItalic r:id="rId54"/>
    </p:embeddedFont>
    <p:embeddedFont>
      <p:font typeface="Oswald SemiBold"/>
      <p:regular r:id="rId55"/>
      <p:bold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1BCECF-BDDB-43B4-ADE8-197F59076EEA}">
  <a:tblStyle styleId="{AB1BCECF-BDDB-43B4-ADE8-197F59076E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OswaldMedium-bold.fntdata"/><Relationship Id="rId45" Type="http://schemas.openxmlformats.org/officeDocument/2006/relationships/font" Target="fonts/Oswal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bold.fntdata"/><Relationship Id="rId47" Type="http://schemas.openxmlformats.org/officeDocument/2006/relationships/font" Target="fonts/PlayfairDisplay-regular.fntdata"/><Relationship Id="rId49" Type="http://schemas.openxmlformats.org/officeDocument/2006/relationships/font" Target="fonts/PlayfairDispl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regular.fntdata"/><Relationship Id="rId50" Type="http://schemas.openxmlformats.org/officeDocument/2006/relationships/font" Target="fonts/PlayfairDisplay-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5.xml"/><Relationship Id="rId55" Type="http://schemas.openxmlformats.org/officeDocument/2006/relationships/font" Target="fonts/OswaldSemiBold-regular.fntdata"/><Relationship Id="rId10" Type="http://schemas.openxmlformats.org/officeDocument/2006/relationships/slide" Target="slides/slide4.xml"/><Relationship Id="rId54" Type="http://schemas.openxmlformats.org/officeDocument/2006/relationships/font" Target="fonts/Montserrat-boldItalic.fntdata"/><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OswaldSemiBold-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f2dc03c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f2dc03c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f2dc03c4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f2dc03c4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97d4d0d7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97d4d0d7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97d4d0d7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97d4d0d7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993af2c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993af2c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993af2c6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993af2c6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993af2c6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993af2c6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a76df69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a76df69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b1f4d7c8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b1f4d7c8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b1f4d7c8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b1f4d7c8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901db4d97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901db4d97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b1f4d7c8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b1f4d7c8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b1f4d7c8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b1f4d7c8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b1f4d7c82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b1f4d7c82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b1f4d7c8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b1f4d7c8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b1f4d7c82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b1f4d7c82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b1f4d7c82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b1f4d7c82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b1f4d7c82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b1f4d7c82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b1f4d7c82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b1f4d7c82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b1f4d7c82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b1f4d7c8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b1f4d7c82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b1f4d7c82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97d4d0d7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97d4d0d7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a76df695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a76df69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b1f4d7c8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b1f4d7c8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b1f4d7c82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b1f4d7c82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b1f4d7c82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b1f4d7c82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b1f4d7c82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b1f4d7c82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b1f4d7c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b1f4d7c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b1f4d7c8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b1f4d7c8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993af2c6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993af2c6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034f0bd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034f0bd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f2dc03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f2dc03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f2dc03c4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f2dc03c4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f2dc03c4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f2dc03c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f62eb5d8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f62eb5d8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b1f4d7c8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b1f4d7c8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fa6a39a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fa6a39ad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 sz="3320">
                <a:latin typeface="Oswald Medium"/>
                <a:ea typeface="Oswald Medium"/>
                <a:cs typeface="Oswald Medium"/>
                <a:sym typeface="Oswald Medium"/>
              </a:rPr>
              <a:t>Developing a Machine Learning-Based Tool for Identifying Plant Diseases</a:t>
            </a:r>
            <a:endParaRPr b="0" sz="3320">
              <a:latin typeface="Oswald Medium"/>
              <a:ea typeface="Oswald Medium"/>
              <a:cs typeface="Oswald Medium"/>
              <a:sym typeface="Oswald Medium"/>
            </a:endParaRPr>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Arial"/>
                <a:ea typeface="Arial"/>
                <a:cs typeface="Arial"/>
                <a:sym typeface="Arial"/>
              </a:rPr>
              <a:t>Project ID: 23MP0144</a:t>
            </a:r>
            <a:endParaRPr>
              <a:latin typeface="Arial"/>
              <a:ea typeface="Arial"/>
              <a:cs typeface="Arial"/>
              <a:sym typeface="Arial"/>
            </a:endParaRPr>
          </a:p>
        </p:txBody>
      </p:sp>
      <p:pic>
        <p:nvPicPr>
          <p:cNvPr id="60" name="Google Shape;60;p13"/>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Architectural Design of the Proposed System</a:t>
            </a:r>
            <a:endParaRPr/>
          </a:p>
        </p:txBody>
      </p:sp>
      <p:sp>
        <p:nvSpPr>
          <p:cNvPr id="119" name="Google Shape;119;p22"/>
          <p:cNvSpPr txBox="1"/>
          <p:nvPr>
            <p:ph idx="1" type="body"/>
          </p:nvPr>
        </p:nvSpPr>
        <p:spPr>
          <a:xfrm>
            <a:off x="311700" y="741275"/>
            <a:ext cx="8520600" cy="4186800"/>
          </a:xfrm>
          <a:prstGeom prst="rect">
            <a:avLst/>
          </a:prstGeom>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Image Capture and Processing.</a:t>
            </a:r>
            <a:endParaRPr sz="2000">
              <a:latin typeface="Oswald"/>
              <a:ea typeface="Oswald"/>
              <a:cs typeface="Oswald"/>
              <a:sym typeface="Oswald"/>
            </a:endParaRPr>
          </a:p>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Feature Extraction (EDA).</a:t>
            </a:r>
            <a:endParaRPr sz="2000">
              <a:latin typeface="Oswald"/>
              <a:ea typeface="Oswald"/>
              <a:cs typeface="Oswald"/>
              <a:sym typeface="Oswald"/>
            </a:endParaRPr>
          </a:p>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Dataset Division.</a:t>
            </a:r>
            <a:endParaRPr sz="2000">
              <a:latin typeface="Oswald"/>
              <a:ea typeface="Oswald"/>
              <a:cs typeface="Oswald"/>
              <a:sym typeface="Oswald"/>
            </a:endParaRPr>
          </a:p>
          <a:p>
            <a:pPr indent="-355600" lvl="1" marL="914400" rtl="0" algn="l">
              <a:lnSpc>
                <a:spcPct val="200000"/>
              </a:lnSpc>
              <a:spcBef>
                <a:spcPts val="0"/>
              </a:spcBef>
              <a:spcAft>
                <a:spcPts val="0"/>
              </a:spcAft>
              <a:buSzPts val="2000"/>
              <a:buFont typeface="Oswald"/>
              <a:buChar char="◆"/>
            </a:pPr>
            <a:r>
              <a:rPr lang="en" sz="2000">
                <a:latin typeface="Oswald"/>
                <a:ea typeface="Oswald"/>
                <a:cs typeface="Oswald"/>
                <a:sym typeface="Oswald"/>
              </a:rPr>
              <a:t>Training</a:t>
            </a:r>
            <a:r>
              <a:rPr lang="en" sz="2000">
                <a:latin typeface="Oswald"/>
                <a:ea typeface="Oswald"/>
                <a:cs typeface="Oswald"/>
                <a:sym typeface="Oswald"/>
              </a:rPr>
              <a:t> set (80%), validation set (10%) and Testing set (10%)</a:t>
            </a:r>
            <a:endParaRPr sz="2000">
              <a:latin typeface="Oswald"/>
              <a:ea typeface="Oswald"/>
              <a:cs typeface="Oswald"/>
              <a:sym typeface="Oswald"/>
            </a:endParaRPr>
          </a:p>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Model Training and Validation.</a:t>
            </a:r>
            <a:endParaRPr sz="2000">
              <a:latin typeface="Oswald"/>
              <a:ea typeface="Oswald"/>
              <a:cs typeface="Oswald"/>
              <a:sym typeface="Oswald"/>
            </a:endParaRPr>
          </a:p>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Display and Comparison of results.</a:t>
            </a:r>
            <a:endParaRPr sz="2000">
              <a:latin typeface="Oswald"/>
              <a:ea typeface="Oswald"/>
              <a:cs typeface="Oswald"/>
              <a:sym typeface="Oswald"/>
            </a:endParaRPr>
          </a:p>
          <a:p>
            <a:pPr indent="-355600" lvl="0" marL="457200" rtl="0" algn="l">
              <a:lnSpc>
                <a:spcPct val="200000"/>
              </a:lnSpc>
              <a:spcBef>
                <a:spcPts val="0"/>
              </a:spcBef>
              <a:spcAft>
                <a:spcPts val="0"/>
              </a:spcAft>
              <a:buSzPts val="2000"/>
              <a:buFont typeface="Oswald"/>
              <a:buChar char="➔"/>
            </a:pPr>
            <a:r>
              <a:rPr lang="en" sz="2000">
                <a:latin typeface="Oswald"/>
                <a:ea typeface="Oswald"/>
                <a:cs typeface="Oswald"/>
                <a:sym typeface="Oswald"/>
              </a:rPr>
              <a:t>Disease Detection in Plant.</a:t>
            </a:r>
            <a:endParaRPr sz="2000">
              <a:latin typeface="Oswald"/>
              <a:ea typeface="Oswald"/>
              <a:cs typeface="Oswald"/>
              <a:sym typeface="Oswald"/>
            </a:endParaRPr>
          </a:p>
        </p:txBody>
      </p:sp>
      <p:pic>
        <p:nvPicPr>
          <p:cNvPr id="120" name="Google Shape;120;p22"/>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Architectural Design of the Proposed System Contd.</a:t>
            </a:r>
            <a:endParaRPr/>
          </a:p>
        </p:txBody>
      </p:sp>
      <p:sp>
        <p:nvSpPr>
          <p:cNvPr id="126" name="Google Shape;126;p23"/>
          <p:cNvSpPr txBox="1"/>
          <p:nvPr>
            <p:ph idx="1" type="body"/>
          </p:nvPr>
        </p:nvSpPr>
        <p:spPr>
          <a:xfrm>
            <a:off x="311700" y="1234075"/>
            <a:ext cx="8520600" cy="3657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lang="en"/>
              <a:t>         </a:t>
            </a:r>
            <a:r>
              <a:rPr lang="en">
                <a:solidFill>
                  <a:srgbClr val="1155CC"/>
                </a:solidFill>
                <a:latin typeface="Oswald Medium"/>
                <a:ea typeface="Oswald Medium"/>
                <a:cs typeface="Oswald Medium"/>
                <a:sym typeface="Oswald Medium"/>
              </a:rPr>
              <a:t>Figure:</a:t>
            </a:r>
            <a:r>
              <a:rPr lang="en">
                <a:latin typeface="Oswald Medium"/>
                <a:ea typeface="Oswald Medium"/>
                <a:cs typeface="Oswald Medium"/>
                <a:sym typeface="Oswald Medium"/>
              </a:rPr>
              <a:t> Architectural Design</a:t>
            </a:r>
            <a:endParaRPr>
              <a:latin typeface="Oswald Medium"/>
              <a:ea typeface="Oswald Medium"/>
              <a:cs typeface="Oswald Medium"/>
              <a:sym typeface="Oswald Medium"/>
            </a:endParaRPr>
          </a:p>
        </p:txBody>
      </p:sp>
      <p:sp>
        <p:nvSpPr>
          <p:cNvPr id="127" name="Google Shape;127;p23"/>
          <p:cNvSpPr/>
          <p:nvPr/>
        </p:nvSpPr>
        <p:spPr>
          <a:xfrm>
            <a:off x="359675" y="1324875"/>
            <a:ext cx="2062200" cy="857100"/>
          </a:xfrm>
          <a:prstGeom prst="flowChartAlternateProcess">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SemiBold"/>
                <a:ea typeface="Oswald SemiBold"/>
                <a:cs typeface="Oswald SemiBold"/>
                <a:sym typeface="Oswald SemiBold"/>
              </a:rPr>
              <a:t>   Image Acquisition</a:t>
            </a:r>
            <a:endParaRPr>
              <a:latin typeface="Oswald SemiBold"/>
              <a:ea typeface="Oswald SemiBold"/>
              <a:cs typeface="Oswald SemiBold"/>
              <a:sym typeface="Oswald SemiBold"/>
            </a:endParaRPr>
          </a:p>
        </p:txBody>
      </p:sp>
      <p:sp>
        <p:nvSpPr>
          <p:cNvPr id="128" name="Google Shape;128;p23"/>
          <p:cNvSpPr/>
          <p:nvPr/>
        </p:nvSpPr>
        <p:spPr>
          <a:xfrm>
            <a:off x="2433875" y="1678525"/>
            <a:ext cx="779400" cy="24000"/>
          </a:xfrm>
          <a:prstGeom prst="rightArrow">
            <a:avLst>
              <a:gd fmla="val 50000" name="adj1"/>
              <a:gd fmla="val 4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2421825" y="1612575"/>
            <a:ext cx="1019100" cy="22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3440925" y="1309875"/>
            <a:ext cx="2014200" cy="827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SemiBold"/>
                <a:ea typeface="Oswald SemiBold"/>
                <a:cs typeface="Oswald SemiBold"/>
                <a:sym typeface="Oswald SemiBold"/>
              </a:rPr>
              <a:t> Image Pre-Processing</a:t>
            </a:r>
            <a:endParaRPr>
              <a:latin typeface="Oswald SemiBold"/>
              <a:ea typeface="Oswald SemiBold"/>
              <a:cs typeface="Oswald SemiBold"/>
              <a:sym typeface="Oswald SemiBold"/>
            </a:endParaRPr>
          </a:p>
        </p:txBody>
      </p:sp>
      <p:sp>
        <p:nvSpPr>
          <p:cNvPr id="131" name="Google Shape;131;p23"/>
          <p:cNvSpPr/>
          <p:nvPr/>
        </p:nvSpPr>
        <p:spPr>
          <a:xfrm>
            <a:off x="5455125" y="1714500"/>
            <a:ext cx="24000" cy="2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a:off x="5455125" y="1612575"/>
            <a:ext cx="1019100" cy="2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6474175" y="1294875"/>
            <a:ext cx="1882200" cy="857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SemiBold"/>
                <a:ea typeface="Oswald SemiBold"/>
                <a:cs typeface="Oswald SemiBold"/>
                <a:sym typeface="Oswald SemiBold"/>
              </a:rPr>
              <a:t>       Segmentation</a:t>
            </a:r>
            <a:endParaRPr>
              <a:latin typeface="Oswald SemiBold"/>
              <a:ea typeface="Oswald SemiBold"/>
              <a:cs typeface="Oswald SemiBold"/>
              <a:sym typeface="Oswald SemiBold"/>
            </a:endParaRPr>
          </a:p>
        </p:txBody>
      </p:sp>
      <p:sp>
        <p:nvSpPr>
          <p:cNvPr id="134" name="Google Shape;134;p23"/>
          <p:cNvSpPr/>
          <p:nvPr/>
        </p:nvSpPr>
        <p:spPr>
          <a:xfrm>
            <a:off x="7277425" y="2151975"/>
            <a:ext cx="240000" cy="95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6498175" y="3105375"/>
            <a:ext cx="1834200" cy="857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SemiBold"/>
                <a:ea typeface="Oswald SemiBold"/>
                <a:cs typeface="Oswald SemiBold"/>
                <a:sym typeface="Oswald SemiBold"/>
              </a:rPr>
              <a:t>     Feature Selection</a:t>
            </a:r>
            <a:endParaRPr>
              <a:latin typeface="Oswald SemiBold"/>
              <a:ea typeface="Oswald SemiBold"/>
              <a:cs typeface="Oswald SemiBold"/>
              <a:sym typeface="Oswald SemiBold"/>
            </a:endParaRPr>
          </a:p>
        </p:txBody>
      </p:sp>
      <p:sp>
        <p:nvSpPr>
          <p:cNvPr id="136" name="Google Shape;136;p23"/>
          <p:cNvSpPr/>
          <p:nvPr/>
        </p:nvSpPr>
        <p:spPr>
          <a:xfrm>
            <a:off x="5431125" y="3423075"/>
            <a:ext cx="1067100" cy="221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3416925" y="3105375"/>
            <a:ext cx="2014200" cy="857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latin typeface="Oswald SemiBold"/>
                <a:ea typeface="Oswald SemiBold"/>
                <a:cs typeface="Oswald SemiBold"/>
                <a:sym typeface="Oswald SemiBold"/>
              </a:rPr>
              <a:t>       Classification</a:t>
            </a:r>
            <a:endParaRPr>
              <a:latin typeface="Oswald SemiBold"/>
              <a:ea typeface="Oswald SemiBold"/>
              <a:cs typeface="Oswald SemiBold"/>
              <a:sym typeface="Oswald SemiBold"/>
            </a:endParaRPr>
          </a:p>
        </p:txBody>
      </p:sp>
      <p:pic>
        <p:nvPicPr>
          <p:cNvPr id="138" name="Google Shape;138;p23"/>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Architectural Design of the Proposed System Contd.</a:t>
            </a:r>
            <a:endParaRPr/>
          </a:p>
        </p:txBody>
      </p:sp>
      <p:sp>
        <p:nvSpPr>
          <p:cNvPr id="144" name="Google Shape;144;p24"/>
          <p:cNvSpPr txBox="1"/>
          <p:nvPr>
            <p:ph idx="1" type="body"/>
          </p:nvPr>
        </p:nvSpPr>
        <p:spPr>
          <a:xfrm>
            <a:off x="0" y="677325"/>
            <a:ext cx="8076300" cy="4340700"/>
          </a:xfrm>
          <a:prstGeom prst="rect">
            <a:avLst/>
          </a:prstGeom>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SzPts val="1800"/>
              <a:buFont typeface="Oswald"/>
              <a:buChar char="➔"/>
            </a:pPr>
            <a:r>
              <a:rPr b="1" lang="en">
                <a:latin typeface="Oswald"/>
                <a:ea typeface="Oswald"/>
                <a:cs typeface="Oswald"/>
                <a:sym typeface="Oswald"/>
              </a:rPr>
              <a:t>Image Acquisition</a:t>
            </a:r>
            <a:endParaRPr b="1">
              <a:latin typeface="Oswald"/>
              <a:ea typeface="Oswald"/>
              <a:cs typeface="Oswald"/>
              <a:sym typeface="Oswald"/>
            </a:endParaRPr>
          </a:p>
          <a:p>
            <a:pPr indent="0" lvl="0" marL="457200" rtl="0" algn="l">
              <a:lnSpc>
                <a:spcPct val="100000"/>
              </a:lnSpc>
              <a:spcBef>
                <a:spcPts val="0"/>
              </a:spcBef>
              <a:spcAft>
                <a:spcPts val="0"/>
              </a:spcAft>
              <a:buNone/>
            </a:pPr>
            <a:r>
              <a:rPr lang="en">
                <a:latin typeface="Oswald"/>
                <a:ea typeface="Oswald"/>
                <a:cs typeface="Oswald"/>
                <a:sym typeface="Oswald"/>
              </a:rPr>
              <a:t>Image acquisition can be defined as the act of procuring an image from sources. This can be done via hardware systems such as cameras, encoders, sensors, etc.</a:t>
            </a:r>
            <a:endParaRPr>
              <a:latin typeface="Oswald"/>
              <a:ea typeface="Oswald"/>
              <a:cs typeface="Oswald"/>
              <a:sym typeface="Oswald"/>
            </a:endParaRPr>
          </a:p>
          <a:p>
            <a:pPr indent="0" lvl="0" marL="457200" rtl="0" algn="l">
              <a:lnSpc>
                <a:spcPct val="100000"/>
              </a:lnSpc>
              <a:spcBef>
                <a:spcPts val="0"/>
              </a:spcBef>
              <a:spcAft>
                <a:spcPts val="0"/>
              </a:spcAft>
              <a:buNone/>
            </a:pPr>
            <a:r>
              <a:t/>
            </a:r>
            <a:endParaRPr>
              <a:latin typeface="Oswald"/>
              <a:ea typeface="Oswald"/>
              <a:cs typeface="Oswald"/>
              <a:sym typeface="Oswald"/>
            </a:endParaRPr>
          </a:p>
          <a:p>
            <a:pPr indent="-342900" lvl="0" marL="457200" rtl="0" algn="l">
              <a:lnSpc>
                <a:spcPct val="100000"/>
              </a:lnSpc>
              <a:spcBef>
                <a:spcPts val="0"/>
              </a:spcBef>
              <a:spcAft>
                <a:spcPts val="0"/>
              </a:spcAft>
              <a:buSzPts val="1800"/>
              <a:buFont typeface="Oswald"/>
              <a:buChar char="➔"/>
            </a:pPr>
            <a:r>
              <a:rPr b="1" lang="en">
                <a:latin typeface="Oswald"/>
                <a:ea typeface="Oswald"/>
                <a:cs typeface="Oswald"/>
                <a:sym typeface="Oswald"/>
              </a:rPr>
              <a:t>Image Pre-processing</a:t>
            </a:r>
            <a:endParaRPr b="1">
              <a:latin typeface="Oswald"/>
              <a:ea typeface="Oswald"/>
              <a:cs typeface="Oswald"/>
              <a:sym typeface="Oswald"/>
            </a:endParaRPr>
          </a:p>
          <a:p>
            <a:pPr indent="0" lvl="0" marL="457200" rtl="0" algn="l">
              <a:lnSpc>
                <a:spcPct val="100000"/>
              </a:lnSpc>
              <a:spcBef>
                <a:spcPts val="0"/>
              </a:spcBef>
              <a:spcAft>
                <a:spcPts val="0"/>
              </a:spcAft>
              <a:buNone/>
            </a:pPr>
            <a:r>
              <a:rPr lang="en">
                <a:latin typeface="Oswald"/>
                <a:ea typeface="Oswald"/>
                <a:cs typeface="Oswald"/>
                <a:sym typeface="Oswald"/>
              </a:rPr>
              <a:t>Image preprocessing is the steps taken to format images before they are used by model training and inference. This includes, but is not limited to, resizing, orienting, and color corrections.</a:t>
            </a:r>
            <a:endParaRPr>
              <a:latin typeface="Oswald"/>
              <a:ea typeface="Oswald"/>
              <a:cs typeface="Oswald"/>
              <a:sym typeface="Oswald"/>
            </a:endParaRPr>
          </a:p>
          <a:p>
            <a:pPr indent="0" lvl="0" marL="0" rtl="0" algn="l">
              <a:lnSpc>
                <a:spcPct val="100000"/>
              </a:lnSpc>
              <a:spcBef>
                <a:spcPts val="0"/>
              </a:spcBef>
              <a:spcAft>
                <a:spcPts val="0"/>
              </a:spcAft>
              <a:buNone/>
            </a:pPr>
            <a:r>
              <a:t/>
            </a:r>
            <a:endParaRPr>
              <a:latin typeface="Oswald"/>
              <a:ea typeface="Oswald"/>
              <a:cs typeface="Oswald"/>
              <a:sym typeface="Oswald"/>
            </a:endParaRPr>
          </a:p>
          <a:p>
            <a:pPr indent="-342900" lvl="0" marL="457200" rtl="0" algn="l">
              <a:lnSpc>
                <a:spcPct val="100000"/>
              </a:lnSpc>
              <a:spcBef>
                <a:spcPts val="0"/>
              </a:spcBef>
              <a:spcAft>
                <a:spcPts val="0"/>
              </a:spcAft>
              <a:buSzPts val="1800"/>
              <a:buFont typeface="Oswald"/>
              <a:buChar char="➔"/>
            </a:pPr>
            <a:r>
              <a:rPr b="1" lang="en">
                <a:latin typeface="Oswald"/>
                <a:ea typeface="Oswald"/>
                <a:cs typeface="Oswald"/>
                <a:sym typeface="Oswald"/>
              </a:rPr>
              <a:t>Segmentation</a:t>
            </a:r>
            <a:endParaRPr b="1">
              <a:latin typeface="Oswald"/>
              <a:ea typeface="Oswald"/>
              <a:cs typeface="Oswald"/>
              <a:sym typeface="Oswald"/>
            </a:endParaRPr>
          </a:p>
          <a:p>
            <a:pPr indent="0" lvl="0" marL="457200" rtl="0" algn="l">
              <a:lnSpc>
                <a:spcPct val="100000"/>
              </a:lnSpc>
              <a:spcBef>
                <a:spcPts val="0"/>
              </a:spcBef>
              <a:spcAft>
                <a:spcPts val="0"/>
              </a:spcAft>
              <a:buNone/>
            </a:pPr>
            <a:r>
              <a:rPr lang="en">
                <a:latin typeface="Oswald"/>
                <a:ea typeface="Oswald"/>
                <a:cs typeface="Oswald"/>
                <a:sym typeface="Oswald"/>
              </a:rPr>
              <a:t>Image segmentation is a commonly used technique in digital image processing and analysis to partition an image into multiple parts or regions, often based on the characteristics of the pixels in the image. Image segmentation could involve separating foreground from background, or clustering regions of pixels based on similarities in color or shape.</a:t>
            </a:r>
            <a:endParaRPr b="1">
              <a:latin typeface="Oswald"/>
              <a:ea typeface="Oswald"/>
              <a:cs typeface="Oswald"/>
              <a:sym typeface="Oswald"/>
            </a:endParaRPr>
          </a:p>
        </p:txBody>
      </p:sp>
      <p:pic>
        <p:nvPicPr>
          <p:cNvPr id="145" name="Google Shape;145;p24"/>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Architectural Design of the Proposed System Contd.</a:t>
            </a:r>
            <a:endParaRPr/>
          </a:p>
          <a:p>
            <a:pPr indent="0" lvl="0" marL="0" rtl="0" algn="l">
              <a:spcBef>
                <a:spcPts val="0"/>
              </a:spcBef>
              <a:spcAft>
                <a:spcPts val="0"/>
              </a:spcAft>
              <a:buNone/>
            </a:pPr>
            <a:r>
              <a:t/>
            </a:r>
            <a:endParaRPr/>
          </a:p>
        </p:txBody>
      </p:sp>
      <p:sp>
        <p:nvSpPr>
          <p:cNvPr id="151" name="Google Shape;151;p25"/>
          <p:cNvSpPr txBox="1"/>
          <p:nvPr>
            <p:ph idx="1" type="body"/>
          </p:nvPr>
        </p:nvSpPr>
        <p:spPr>
          <a:xfrm>
            <a:off x="0" y="878325"/>
            <a:ext cx="7854900" cy="3648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Oswald"/>
              <a:buChar char="➔"/>
            </a:pPr>
            <a:r>
              <a:rPr b="1" lang="en">
                <a:latin typeface="Oswald"/>
                <a:ea typeface="Oswald"/>
                <a:cs typeface="Oswald"/>
                <a:sym typeface="Oswald"/>
              </a:rPr>
              <a:t>Feature Selection</a:t>
            </a:r>
            <a:endParaRPr b="1">
              <a:latin typeface="Oswald"/>
              <a:ea typeface="Oswald"/>
              <a:cs typeface="Oswald"/>
              <a:sym typeface="Oswald"/>
            </a:endParaRPr>
          </a:p>
          <a:p>
            <a:pPr indent="0" lvl="0" marL="457200" rtl="0" algn="l">
              <a:lnSpc>
                <a:spcPct val="115000"/>
              </a:lnSpc>
              <a:spcBef>
                <a:spcPts val="0"/>
              </a:spcBef>
              <a:spcAft>
                <a:spcPts val="0"/>
              </a:spcAft>
              <a:buNone/>
            </a:pPr>
            <a:r>
              <a:rPr lang="en">
                <a:latin typeface="Oswald"/>
                <a:ea typeface="Oswald"/>
                <a:cs typeface="Oswald"/>
                <a:sym typeface="Oswald"/>
              </a:rPr>
              <a:t>The input variables that we give to our machine learning models are called features. Each column in our dataset constitutes a feature. To train an optimal model, we need to make sure that we use only the essential features. If we have too many features, the model can capture the unimportant patterns and learn from noise. The method of choosing the important parameters of our data is called Feature Selection</a:t>
            </a:r>
            <a:endParaRPr>
              <a:latin typeface="Oswald"/>
              <a:ea typeface="Oswald"/>
              <a:cs typeface="Oswald"/>
              <a:sym typeface="Oswald"/>
            </a:endParaRPr>
          </a:p>
          <a:p>
            <a:pPr indent="0" lvl="0" marL="457200" rtl="0" algn="l">
              <a:lnSpc>
                <a:spcPct val="115000"/>
              </a:lnSpc>
              <a:spcBef>
                <a:spcPts val="0"/>
              </a:spcBef>
              <a:spcAft>
                <a:spcPts val="0"/>
              </a:spcAft>
              <a:buNone/>
            </a:pPr>
            <a:r>
              <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
            </a:pPr>
            <a:r>
              <a:rPr b="1" lang="en">
                <a:latin typeface="Oswald"/>
                <a:ea typeface="Oswald"/>
                <a:cs typeface="Oswald"/>
                <a:sym typeface="Oswald"/>
              </a:rPr>
              <a:t>Classification</a:t>
            </a:r>
            <a:endParaRPr b="1">
              <a:latin typeface="Oswald"/>
              <a:ea typeface="Oswald"/>
              <a:cs typeface="Oswald"/>
              <a:sym typeface="Oswald"/>
            </a:endParaRPr>
          </a:p>
          <a:p>
            <a:pPr indent="0" lvl="0" marL="457200" rtl="0" algn="l">
              <a:lnSpc>
                <a:spcPct val="115000"/>
              </a:lnSpc>
              <a:spcBef>
                <a:spcPts val="0"/>
              </a:spcBef>
              <a:spcAft>
                <a:spcPts val="0"/>
              </a:spcAft>
              <a:buNone/>
            </a:pPr>
            <a:r>
              <a:rPr lang="en">
                <a:solidFill>
                  <a:srgbClr val="333333"/>
                </a:solidFill>
                <a:highlight>
                  <a:srgbClr val="FFFFFF"/>
                </a:highlight>
                <a:latin typeface="Oswald"/>
                <a:ea typeface="Oswald"/>
                <a:cs typeface="Oswald"/>
                <a:sym typeface="Oswald"/>
              </a:rPr>
              <a:t>In Classification, a program learns from the given dataset or observations and then classifies new observation into a number of classes or groups.  Such plant is healthy or having any diseases.</a:t>
            </a:r>
            <a:endParaRPr b="1">
              <a:latin typeface="Oswald"/>
              <a:ea typeface="Oswald"/>
              <a:cs typeface="Oswald"/>
              <a:sym typeface="Oswald"/>
            </a:endParaRPr>
          </a:p>
        </p:txBody>
      </p:sp>
      <p:pic>
        <p:nvPicPr>
          <p:cNvPr id="152" name="Google Shape;152;p25"/>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Database Specification</a:t>
            </a:r>
            <a:endParaRPr/>
          </a:p>
        </p:txBody>
      </p:sp>
      <p:sp>
        <p:nvSpPr>
          <p:cNvPr id="158" name="Google Shape;158;p26"/>
          <p:cNvSpPr txBox="1"/>
          <p:nvPr>
            <p:ph idx="1" type="body"/>
          </p:nvPr>
        </p:nvSpPr>
        <p:spPr>
          <a:xfrm>
            <a:off x="137200" y="1234075"/>
            <a:ext cx="89517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b="1" lang="en"/>
              <a:t> 	    Healthy Leaf				   Early blight				Late Blight</a:t>
            </a:r>
            <a:endParaRPr b="1"/>
          </a:p>
        </p:txBody>
      </p:sp>
      <p:pic>
        <p:nvPicPr>
          <p:cNvPr id="159" name="Google Shape;159;p26"/>
          <p:cNvPicPr preferRelativeResize="0"/>
          <p:nvPr/>
        </p:nvPicPr>
        <p:blipFill>
          <a:blip r:embed="rId3">
            <a:alphaModFix/>
          </a:blip>
          <a:stretch>
            <a:fillRect/>
          </a:stretch>
        </p:blipFill>
        <p:spPr>
          <a:xfrm>
            <a:off x="3181575" y="1434075"/>
            <a:ext cx="2841738" cy="1914628"/>
          </a:xfrm>
          <a:prstGeom prst="rect">
            <a:avLst/>
          </a:prstGeom>
          <a:noFill/>
          <a:ln>
            <a:noFill/>
          </a:ln>
        </p:spPr>
      </p:pic>
      <p:pic>
        <p:nvPicPr>
          <p:cNvPr id="160" name="Google Shape;160;p26"/>
          <p:cNvPicPr preferRelativeResize="0"/>
          <p:nvPr/>
        </p:nvPicPr>
        <p:blipFill>
          <a:blip r:embed="rId4">
            <a:alphaModFix/>
          </a:blip>
          <a:stretch>
            <a:fillRect/>
          </a:stretch>
        </p:blipFill>
        <p:spPr>
          <a:xfrm>
            <a:off x="6105000" y="1443400"/>
            <a:ext cx="2841750" cy="1894484"/>
          </a:xfrm>
          <a:prstGeom prst="rect">
            <a:avLst/>
          </a:prstGeom>
          <a:noFill/>
          <a:ln>
            <a:noFill/>
          </a:ln>
        </p:spPr>
      </p:pic>
      <p:pic>
        <p:nvPicPr>
          <p:cNvPr id="161" name="Google Shape;161;p26"/>
          <p:cNvPicPr preferRelativeResize="0"/>
          <p:nvPr/>
        </p:nvPicPr>
        <p:blipFill>
          <a:blip r:embed="rId5">
            <a:alphaModFix/>
          </a:blip>
          <a:stretch>
            <a:fillRect/>
          </a:stretch>
        </p:blipFill>
        <p:spPr>
          <a:xfrm>
            <a:off x="159300" y="1434075"/>
            <a:ext cx="2841750" cy="1898244"/>
          </a:xfrm>
          <a:prstGeom prst="rect">
            <a:avLst/>
          </a:prstGeom>
          <a:noFill/>
          <a:ln>
            <a:noFill/>
          </a:ln>
        </p:spPr>
      </p:pic>
      <p:pic>
        <p:nvPicPr>
          <p:cNvPr id="162" name="Google Shape;162;p26"/>
          <p:cNvPicPr preferRelativeResize="0"/>
          <p:nvPr/>
        </p:nvPicPr>
        <p:blipFill>
          <a:blip r:embed="rId6">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Dataset/ Database Specification Contd.</a:t>
            </a:r>
            <a:endParaRPr/>
          </a:p>
          <a:p>
            <a:pPr indent="0" lvl="0" marL="0" rtl="0" algn="l">
              <a:spcBef>
                <a:spcPts val="0"/>
              </a:spcBef>
              <a:spcAft>
                <a:spcPts val="0"/>
              </a:spcAft>
              <a:buNone/>
            </a:pPr>
            <a:r>
              <a:t/>
            </a:r>
            <a:endParaRPr/>
          </a:p>
        </p:txBody>
      </p:sp>
      <p:sp>
        <p:nvSpPr>
          <p:cNvPr id="168" name="Google Shape;168;p27"/>
          <p:cNvSpPr txBox="1"/>
          <p:nvPr>
            <p:ph idx="1" type="body"/>
          </p:nvPr>
        </p:nvSpPr>
        <p:spPr>
          <a:xfrm>
            <a:off x="0" y="750425"/>
            <a:ext cx="8049000" cy="43638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latin typeface="Oswald"/>
                <a:ea typeface="Oswald"/>
                <a:cs typeface="Oswald"/>
                <a:sym typeface="Oswald"/>
              </a:rPr>
              <a:t>The training and testing datasets each contain high-quality, real-life symptom images of several potato disease that are divided into three groups: </a:t>
            </a:r>
            <a:endParaRPr sz="1900">
              <a:latin typeface="Oswald"/>
              <a:ea typeface="Oswald"/>
              <a:cs typeface="Oswald"/>
              <a:sym typeface="Oswald"/>
            </a:endParaRPr>
          </a:p>
          <a:p>
            <a:pPr indent="-349250" lvl="0" marL="457200" rtl="0" algn="l">
              <a:lnSpc>
                <a:spcPct val="150000"/>
              </a:lnSpc>
              <a:spcBef>
                <a:spcPts val="1200"/>
              </a:spcBef>
              <a:spcAft>
                <a:spcPts val="0"/>
              </a:spcAft>
              <a:buSzPts val="1900"/>
              <a:buFont typeface="Oswald"/>
              <a:buChar char="➔"/>
            </a:pPr>
            <a:r>
              <a:rPr b="1" lang="en" sz="1900">
                <a:latin typeface="Oswald"/>
                <a:ea typeface="Oswald"/>
                <a:cs typeface="Oswald"/>
                <a:sym typeface="Oswald"/>
              </a:rPr>
              <a:t>Potato Early blight (Early blight)</a:t>
            </a:r>
            <a:endParaRPr b="1" sz="1900">
              <a:latin typeface="Oswald"/>
              <a:ea typeface="Oswald"/>
              <a:cs typeface="Oswald"/>
              <a:sym typeface="Oswald"/>
            </a:endParaRPr>
          </a:p>
          <a:p>
            <a:pPr indent="-323850" lvl="1" marL="914400" rtl="0" algn="l">
              <a:lnSpc>
                <a:spcPct val="150000"/>
              </a:lnSpc>
              <a:spcBef>
                <a:spcPts val="0"/>
              </a:spcBef>
              <a:spcAft>
                <a:spcPts val="0"/>
              </a:spcAft>
              <a:buSzPts val="1500"/>
              <a:buFont typeface="Oswald"/>
              <a:buChar char="◆"/>
            </a:pPr>
            <a:r>
              <a:rPr lang="en" sz="1700">
                <a:latin typeface="Oswald"/>
                <a:ea typeface="Oswald"/>
                <a:cs typeface="Oswald"/>
                <a:sym typeface="Oswald"/>
              </a:rPr>
              <a:t>It is a sickness of potato brought on via the fungus Alternaria solani.</a:t>
            </a:r>
            <a:endParaRPr sz="1700">
              <a:latin typeface="Oswald"/>
              <a:ea typeface="Oswald"/>
              <a:cs typeface="Oswald"/>
              <a:sym typeface="Oswald"/>
            </a:endParaRPr>
          </a:p>
          <a:p>
            <a:pPr indent="-349250" lvl="0" marL="457200" rtl="0" algn="l">
              <a:lnSpc>
                <a:spcPct val="150000"/>
              </a:lnSpc>
              <a:spcBef>
                <a:spcPts val="0"/>
              </a:spcBef>
              <a:spcAft>
                <a:spcPts val="0"/>
              </a:spcAft>
              <a:buSzPts val="1900"/>
              <a:buFont typeface="Oswald"/>
              <a:buChar char="➔"/>
            </a:pPr>
            <a:r>
              <a:rPr b="1" lang="en" sz="1900">
                <a:latin typeface="Oswald"/>
                <a:ea typeface="Oswald"/>
                <a:cs typeface="Oswald"/>
                <a:sym typeface="Oswald"/>
              </a:rPr>
              <a:t>Potato Late blight (Late blight)</a:t>
            </a:r>
            <a:endParaRPr b="1" sz="1900">
              <a:latin typeface="Oswald"/>
              <a:ea typeface="Oswald"/>
              <a:cs typeface="Oswald"/>
              <a:sym typeface="Oswald"/>
            </a:endParaRPr>
          </a:p>
          <a:p>
            <a:pPr indent="-336550" lvl="1" marL="914400" rtl="0" algn="l">
              <a:lnSpc>
                <a:spcPct val="150000"/>
              </a:lnSpc>
              <a:spcBef>
                <a:spcPts val="0"/>
              </a:spcBef>
              <a:spcAft>
                <a:spcPts val="0"/>
              </a:spcAft>
              <a:buSzPts val="1700"/>
              <a:buFont typeface="Oswald"/>
              <a:buChar char="◆"/>
            </a:pPr>
            <a:r>
              <a:rPr lang="en" sz="1700">
                <a:latin typeface="Oswald"/>
                <a:ea typeface="Oswald"/>
                <a:cs typeface="Oswald"/>
                <a:sym typeface="Oswald"/>
              </a:rPr>
              <a:t>It is induced by way of the fungus like oomycete pathogen Phytophthora infestans. This probably devastating sickness can infect potato foliage and tubers at any stage of crop development.</a:t>
            </a:r>
            <a:endParaRPr sz="1700">
              <a:latin typeface="Oswald"/>
              <a:ea typeface="Oswald"/>
              <a:cs typeface="Oswald"/>
              <a:sym typeface="Oswald"/>
            </a:endParaRPr>
          </a:p>
          <a:p>
            <a:pPr indent="-336550" lvl="0" marL="457200" rtl="0" algn="l">
              <a:lnSpc>
                <a:spcPct val="150000"/>
              </a:lnSpc>
              <a:spcBef>
                <a:spcPts val="0"/>
              </a:spcBef>
              <a:spcAft>
                <a:spcPts val="0"/>
              </a:spcAft>
              <a:buSzPts val="1700"/>
              <a:buFont typeface="Oswald"/>
              <a:buChar char="➔"/>
            </a:pPr>
            <a:r>
              <a:rPr b="1" lang="en" sz="1900">
                <a:latin typeface="Oswald"/>
                <a:ea typeface="Oswald"/>
                <a:cs typeface="Oswald"/>
                <a:sym typeface="Oswald"/>
              </a:rPr>
              <a:t>Potato healthy</a:t>
            </a:r>
            <a:endParaRPr sz="1900">
              <a:latin typeface="Oswald"/>
              <a:ea typeface="Oswald"/>
              <a:cs typeface="Oswald"/>
              <a:sym typeface="Oswald"/>
            </a:endParaRPr>
          </a:p>
          <a:p>
            <a:pPr indent="-336550" lvl="1" marL="914400" rtl="0" algn="l">
              <a:lnSpc>
                <a:spcPct val="150000"/>
              </a:lnSpc>
              <a:spcBef>
                <a:spcPts val="0"/>
              </a:spcBef>
              <a:spcAft>
                <a:spcPts val="0"/>
              </a:spcAft>
              <a:buSzPts val="1700"/>
              <a:buFont typeface="Oswald"/>
              <a:buChar char="◆"/>
            </a:pPr>
            <a:r>
              <a:rPr lang="en" sz="1700">
                <a:latin typeface="Oswald"/>
                <a:ea typeface="Oswald"/>
                <a:cs typeface="Oswald"/>
                <a:sym typeface="Oswald"/>
              </a:rPr>
              <a:t>The Potato is healthy</a:t>
            </a:r>
            <a:endParaRPr sz="1700">
              <a:latin typeface="Oswald"/>
              <a:ea typeface="Oswald"/>
              <a:cs typeface="Oswald"/>
              <a:sym typeface="Oswald"/>
            </a:endParaRPr>
          </a:p>
        </p:txBody>
      </p:sp>
      <p:pic>
        <p:nvPicPr>
          <p:cNvPr id="169" name="Google Shape;169;p27"/>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p:txBody>
      </p:sp>
      <p:sp>
        <p:nvSpPr>
          <p:cNvPr id="175" name="Google Shape;175;p28"/>
          <p:cNvSpPr txBox="1"/>
          <p:nvPr>
            <p:ph idx="1" type="body"/>
          </p:nvPr>
        </p:nvSpPr>
        <p:spPr>
          <a:xfrm>
            <a:off x="311700" y="786975"/>
            <a:ext cx="8520600" cy="3879000"/>
          </a:xfrm>
          <a:prstGeom prst="rect">
            <a:avLst/>
          </a:prstGeom>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Machine Learning.</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Deep Learning.</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CNN ( Convolution Neural Network ) </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Sequential model.</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TensorFlow. </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Image Processing ( PIL, keras )</a:t>
            </a:r>
            <a:endParaRPr sz="2400">
              <a:latin typeface="Oswald"/>
              <a:ea typeface="Oswald"/>
              <a:cs typeface="Oswald"/>
              <a:sym typeface="Oswald"/>
            </a:endParaRPr>
          </a:p>
          <a:p>
            <a:pPr indent="-381000" lvl="0" marL="457200" rtl="0" algn="l">
              <a:lnSpc>
                <a:spcPct val="150000"/>
              </a:lnSpc>
              <a:spcBef>
                <a:spcPts val="0"/>
              </a:spcBef>
              <a:spcAft>
                <a:spcPts val="0"/>
              </a:spcAft>
              <a:buSzPts val="2400"/>
              <a:buFont typeface="Oswald"/>
              <a:buChar char="➔"/>
            </a:pPr>
            <a:r>
              <a:rPr lang="en" sz="2400">
                <a:latin typeface="Oswald"/>
                <a:ea typeface="Oswald"/>
                <a:cs typeface="Oswald"/>
                <a:sym typeface="Oswald"/>
              </a:rPr>
              <a:t>ReactJs. </a:t>
            </a:r>
            <a:endParaRPr sz="2400">
              <a:latin typeface="Oswald"/>
              <a:ea typeface="Oswald"/>
              <a:cs typeface="Oswald"/>
              <a:sym typeface="Oswald"/>
            </a:endParaRPr>
          </a:p>
        </p:txBody>
      </p:sp>
      <p:pic>
        <p:nvPicPr>
          <p:cNvPr id="176" name="Google Shape;176;p28"/>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a:t>
            </a:r>
            <a:endParaRPr/>
          </a:p>
          <a:p>
            <a:pPr indent="0" lvl="0" marL="0" rtl="0" algn="l">
              <a:spcBef>
                <a:spcPts val="0"/>
              </a:spcBef>
              <a:spcAft>
                <a:spcPts val="0"/>
              </a:spcAft>
              <a:buNone/>
            </a:pPr>
            <a:r>
              <a:t/>
            </a:r>
            <a:endParaRPr/>
          </a:p>
        </p:txBody>
      </p:sp>
      <p:pic>
        <p:nvPicPr>
          <p:cNvPr id="182" name="Google Shape;182;p29"/>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183" name="Google Shape;183;p29"/>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184" name="Google Shape;184;p29"/>
          <p:cNvPicPr preferRelativeResize="0"/>
          <p:nvPr/>
        </p:nvPicPr>
        <p:blipFill>
          <a:blip r:embed="rId4">
            <a:alphaModFix/>
          </a:blip>
          <a:stretch>
            <a:fillRect/>
          </a:stretch>
        </p:blipFill>
        <p:spPr>
          <a:xfrm>
            <a:off x="304800" y="579910"/>
            <a:ext cx="8520600" cy="4411191"/>
          </a:xfrm>
          <a:prstGeom prst="rect">
            <a:avLst/>
          </a:prstGeom>
          <a:noFill/>
          <a:ln>
            <a:noFill/>
          </a:ln>
        </p:spPr>
      </p:pic>
      <p:pic>
        <p:nvPicPr>
          <p:cNvPr id="185" name="Google Shape;185;p29"/>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191" name="Google Shape;191;p30"/>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192" name="Google Shape;192;p30"/>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193" name="Google Shape;193;p30"/>
          <p:cNvPicPr preferRelativeResize="0"/>
          <p:nvPr/>
        </p:nvPicPr>
        <p:blipFill rotWithShape="1">
          <a:blip r:embed="rId4">
            <a:alphaModFix/>
          </a:blip>
          <a:srcRect b="748" l="0" r="0" t="738"/>
          <a:stretch/>
        </p:blipFill>
        <p:spPr>
          <a:xfrm>
            <a:off x="304800" y="579910"/>
            <a:ext cx="8520600" cy="4411192"/>
          </a:xfrm>
          <a:prstGeom prst="rect">
            <a:avLst/>
          </a:prstGeom>
          <a:noFill/>
          <a:ln>
            <a:noFill/>
          </a:ln>
        </p:spPr>
      </p:pic>
      <p:pic>
        <p:nvPicPr>
          <p:cNvPr id="194" name="Google Shape;194;p30"/>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00" name="Google Shape;200;p31"/>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01" name="Google Shape;201;p31"/>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02" name="Google Shape;202;p31"/>
          <p:cNvPicPr preferRelativeResize="0"/>
          <p:nvPr/>
        </p:nvPicPr>
        <p:blipFill>
          <a:blip r:embed="rId4">
            <a:alphaModFix/>
          </a:blip>
          <a:stretch>
            <a:fillRect/>
          </a:stretch>
        </p:blipFill>
        <p:spPr>
          <a:xfrm>
            <a:off x="381000" y="623946"/>
            <a:ext cx="8368200" cy="4367154"/>
          </a:xfrm>
          <a:prstGeom prst="rect">
            <a:avLst/>
          </a:prstGeom>
          <a:noFill/>
          <a:ln>
            <a:noFill/>
          </a:ln>
        </p:spPr>
      </p:pic>
      <p:pic>
        <p:nvPicPr>
          <p:cNvPr id="203" name="Google Shape;203;p31"/>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Members</a:t>
            </a:r>
            <a:endParaRPr/>
          </a:p>
        </p:txBody>
      </p:sp>
      <p:sp>
        <p:nvSpPr>
          <p:cNvPr id="66" name="Google Shape;66;p14"/>
          <p:cNvSpPr txBox="1"/>
          <p:nvPr>
            <p:ph idx="1" type="body"/>
          </p:nvPr>
        </p:nvSpPr>
        <p:spPr>
          <a:xfrm>
            <a:off x="311700" y="956825"/>
            <a:ext cx="8520600" cy="4034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Font typeface="Oswald"/>
              <a:buChar char="➔"/>
            </a:pPr>
            <a:r>
              <a:rPr b="1" lang="en">
                <a:latin typeface="Oswald"/>
                <a:ea typeface="Oswald"/>
                <a:cs typeface="Oswald"/>
                <a:sym typeface="Oswald"/>
              </a:rPr>
              <a:t>Aditya Bhardwaj</a:t>
            </a:r>
            <a:endParaRPr b="1">
              <a:latin typeface="Oswald"/>
              <a:ea typeface="Oswald"/>
              <a:cs typeface="Oswald"/>
              <a:sym typeface="Oswald"/>
            </a:endParaRPr>
          </a:p>
          <a:p>
            <a:pPr indent="-304165" lvl="1" marL="914400" rtl="0" algn="l">
              <a:spcBef>
                <a:spcPts val="0"/>
              </a:spcBef>
              <a:spcAft>
                <a:spcPts val="0"/>
              </a:spcAft>
              <a:buSzPct val="100000"/>
              <a:buChar char="◆"/>
            </a:pPr>
            <a:r>
              <a:rPr lang="en" sz="1400">
                <a:latin typeface="Oswald"/>
                <a:ea typeface="Oswald"/>
                <a:cs typeface="Oswald"/>
                <a:sym typeface="Oswald"/>
              </a:rPr>
              <a:t>Registration Number - RA1911003030</a:t>
            </a:r>
            <a:r>
              <a:rPr b="1" lang="en" sz="1600">
                <a:latin typeface="Oswald"/>
                <a:ea typeface="Oswald"/>
                <a:cs typeface="Oswald"/>
                <a:sym typeface="Oswald"/>
              </a:rPr>
              <a:t>190</a:t>
            </a:r>
            <a:endParaRPr b="1" sz="1600">
              <a:latin typeface="Oswald"/>
              <a:ea typeface="Oswald"/>
              <a:cs typeface="Oswald"/>
              <a:sym typeface="Oswald"/>
            </a:endParaRPr>
          </a:p>
          <a:p>
            <a:pPr indent="0" lvl="0" marL="0" rtl="0" algn="l">
              <a:spcBef>
                <a:spcPts val="1200"/>
              </a:spcBef>
              <a:spcAft>
                <a:spcPts val="0"/>
              </a:spcAft>
              <a:buNone/>
            </a:pPr>
            <a:r>
              <a:t/>
            </a:r>
            <a:endParaRPr b="1">
              <a:latin typeface="Oswald"/>
              <a:ea typeface="Oswald"/>
              <a:cs typeface="Oswald"/>
              <a:sym typeface="Oswald"/>
            </a:endParaRPr>
          </a:p>
          <a:p>
            <a:pPr indent="-325755" lvl="0" marL="457200" rtl="0" algn="l">
              <a:spcBef>
                <a:spcPts val="1200"/>
              </a:spcBef>
              <a:spcAft>
                <a:spcPts val="0"/>
              </a:spcAft>
              <a:buSzPct val="100000"/>
              <a:buFont typeface="Oswald"/>
              <a:buChar char="➔"/>
            </a:pPr>
            <a:r>
              <a:rPr b="1" lang="en">
                <a:latin typeface="Oswald"/>
                <a:ea typeface="Oswald"/>
                <a:cs typeface="Oswald"/>
                <a:sym typeface="Oswald"/>
              </a:rPr>
              <a:t>Yash Singhwal</a:t>
            </a:r>
            <a:r>
              <a:rPr b="1" lang="en">
                <a:latin typeface="Oswald"/>
                <a:ea typeface="Oswald"/>
                <a:cs typeface="Oswald"/>
                <a:sym typeface="Oswald"/>
              </a:rPr>
              <a:t> </a:t>
            </a:r>
            <a:endParaRPr b="1">
              <a:latin typeface="Oswald"/>
              <a:ea typeface="Oswald"/>
              <a:cs typeface="Oswald"/>
              <a:sym typeface="Oswald"/>
            </a:endParaRPr>
          </a:p>
          <a:p>
            <a:pPr indent="-304165" lvl="1" marL="914400" rtl="0" algn="l">
              <a:spcBef>
                <a:spcPts val="0"/>
              </a:spcBef>
              <a:spcAft>
                <a:spcPts val="0"/>
              </a:spcAft>
              <a:buSzPct val="87500"/>
              <a:buChar char="◆"/>
            </a:pPr>
            <a:r>
              <a:rPr lang="en">
                <a:latin typeface="Oswald"/>
                <a:ea typeface="Oswald"/>
                <a:cs typeface="Oswald"/>
                <a:sym typeface="Oswald"/>
              </a:rPr>
              <a:t>Registration Number - RA1911003030</a:t>
            </a:r>
            <a:r>
              <a:rPr b="1" lang="en" sz="1600">
                <a:latin typeface="Oswald"/>
                <a:ea typeface="Oswald"/>
                <a:cs typeface="Oswald"/>
                <a:sym typeface="Oswald"/>
              </a:rPr>
              <a:t>197</a:t>
            </a:r>
            <a:endParaRPr b="1" sz="1600">
              <a:latin typeface="Oswald"/>
              <a:ea typeface="Oswald"/>
              <a:cs typeface="Oswald"/>
              <a:sym typeface="Oswald"/>
            </a:endParaRPr>
          </a:p>
          <a:p>
            <a:pPr indent="0" lvl="0" marL="0" rtl="0" algn="l">
              <a:spcBef>
                <a:spcPts val="1200"/>
              </a:spcBef>
              <a:spcAft>
                <a:spcPts val="0"/>
              </a:spcAft>
              <a:buNone/>
            </a:pPr>
            <a:r>
              <a:t/>
            </a:r>
            <a:endParaRPr b="1">
              <a:latin typeface="Oswald"/>
              <a:ea typeface="Oswald"/>
              <a:cs typeface="Oswald"/>
              <a:sym typeface="Oswald"/>
            </a:endParaRPr>
          </a:p>
          <a:p>
            <a:pPr indent="-325755" lvl="0" marL="457200" rtl="0" algn="l">
              <a:spcBef>
                <a:spcPts val="1200"/>
              </a:spcBef>
              <a:spcAft>
                <a:spcPts val="0"/>
              </a:spcAft>
              <a:buSzPct val="100000"/>
              <a:buFont typeface="Oswald"/>
              <a:buChar char="➔"/>
            </a:pPr>
            <a:r>
              <a:rPr b="1" lang="en">
                <a:latin typeface="Oswald"/>
                <a:ea typeface="Oswald"/>
                <a:cs typeface="Oswald"/>
                <a:sym typeface="Oswald"/>
              </a:rPr>
              <a:t>Deepanshu</a:t>
            </a:r>
            <a:endParaRPr b="1">
              <a:latin typeface="Oswald"/>
              <a:ea typeface="Oswald"/>
              <a:cs typeface="Oswald"/>
              <a:sym typeface="Oswald"/>
            </a:endParaRPr>
          </a:p>
          <a:p>
            <a:pPr indent="-304165" lvl="1" marL="914400" rtl="0" algn="l">
              <a:spcBef>
                <a:spcPts val="0"/>
              </a:spcBef>
              <a:spcAft>
                <a:spcPts val="0"/>
              </a:spcAft>
              <a:buSzPct val="87500"/>
              <a:buChar char="◆"/>
            </a:pPr>
            <a:r>
              <a:rPr lang="en">
                <a:latin typeface="Oswald"/>
                <a:ea typeface="Oswald"/>
                <a:cs typeface="Oswald"/>
                <a:sym typeface="Oswald"/>
              </a:rPr>
              <a:t>Registration Number - RA1911003030</a:t>
            </a:r>
            <a:r>
              <a:rPr b="1" lang="en" sz="1600">
                <a:latin typeface="Oswald"/>
                <a:ea typeface="Oswald"/>
                <a:cs typeface="Oswald"/>
                <a:sym typeface="Oswald"/>
              </a:rPr>
              <a:t>204</a:t>
            </a:r>
            <a:endParaRPr b="1" sz="1600">
              <a:latin typeface="Oswald"/>
              <a:ea typeface="Oswald"/>
              <a:cs typeface="Oswald"/>
              <a:sym typeface="Oswald"/>
            </a:endParaRPr>
          </a:p>
          <a:p>
            <a:pPr indent="0" lvl="0" marL="0" rtl="0" algn="l">
              <a:spcBef>
                <a:spcPts val="1200"/>
              </a:spcBef>
              <a:spcAft>
                <a:spcPts val="0"/>
              </a:spcAft>
              <a:buNone/>
            </a:pPr>
            <a:r>
              <a:t/>
            </a:r>
            <a:endParaRPr b="1">
              <a:latin typeface="Oswald"/>
              <a:ea typeface="Oswald"/>
              <a:cs typeface="Oswald"/>
              <a:sym typeface="Oswald"/>
            </a:endParaRPr>
          </a:p>
          <a:p>
            <a:pPr indent="-325755" lvl="0" marL="457200" rtl="0" algn="l">
              <a:spcBef>
                <a:spcPts val="1200"/>
              </a:spcBef>
              <a:spcAft>
                <a:spcPts val="0"/>
              </a:spcAft>
              <a:buSzPct val="100000"/>
              <a:buFont typeface="Oswald"/>
              <a:buChar char="➔"/>
            </a:pPr>
            <a:r>
              <a:rPr b="1" lang="en">
                <a:latin typeface="Oswald"/>
                <a:ea typeface="Oswald"/>
                <a:cs typeface="Oswald"/>
                <a:sym typeface="Oswald"/>
              </a:rPr>
              <a:t>Paras Rajpal</a:t>
            </a:r>
            <a:endParaRPr b="1">
              <a:latin typeface="Oswald"/>
              <a:ea typeface="Oswald"/>
              <a:cs typeface="Oswald"/>
              <a:sym typeface="Oswald"/>
            </a:endParaRPr>
          </a:p>
          <a:p>
            <a:pPr indent="-304165" lvl="1" marL="914400" rtl="0" algn="l">
              <a:spcBef>
                <a:spcPts val="0"/>
              </a:spcBef>
              <a:spcAft>
                <a:spcPts val="0"/>
              </a:spcAft>
              <a:buSzPct val="87500"/>
              <a:buChar char="◆"/>
            </a:pPr>
            <a:r>
              <a:rPr lang="en">
                <a:latin typeface="Oswald"/>
                <a:ea typeface="Oswald"/>
                <a:cs typeface="Oswald"/>
                <a:sym typeface="Oswald"/>
              </a:rPr>
              <a:t>Registration Number -</a:t>
            </a:r>
            <a:r>
              <a:rPr b="1" lang="en">
                <a:latin typeface="Oswald"/>
                <a:ea typeface="Oswald"/>
                <a:cs typeface="Oswald"/>
                <a:sym typeface="Oswald"/>
              </a:rPr>
              <a:t> </a:t>
            </a:r>
            <a:r>
              <a:rPr lang="en">
                <a:latin typeface="Oswald"/>
                <a:ea typeface="Oswald"/>
                <a:cs typeface="Oswald"/>
                <a:sym typeface="Oswald"/>
              </a:rPr>
              <a:t>RA1911003030</a:t>
            </a:r>
            <a:r>
              <a:rPr b="1" lang="en" sz="1600">
                <a:latin typeface="Oswald"/>
                <a:ea typeface="Oswald"/>
                <a:cs typeface="Oswald"/>
                <a:sym typeface="Oswald"/>
              </a:rPr>
              <a:t>238</a:t>
            </a:r>
            <a:endParaRPr b="1" sz="1600">
              <a:latin typeface="Oswald"/>
              <a:ea typeface="Oswald"/>
              <a:cs typeface="Oswald"/>
              <a:sym typeface="Oswald"/>
            </a:endParaRPr>
          </a:p>
          <a:p>
            <a:pPr indent="0" lvl="0" marL="0" rtl="0" algn="l">
              <a:spcBef>
                <a:spcPts val="1200"/>
              </a:spcBef>
              <a:spcAft>
                <a:spcPts val="1200"/>
              </a:spcAft>
              <a:buNone/>
            </a:pPr>
            <a:r>
              <a:rPr b="1" lang="en" sz="1600">
                <a:latin typeface="Oswald"/>
                <a:ea typeface="Oswald"/>
                <a:cs typeface="Oswald"/>
                <a:sym typeface="Oswald"/>
              </a:rPr>
              <a:t>                                                                                		</a:t>
            </a:r>
            <a:r>
              <a:rPr b="1" lang="en" sz="2286">
                <a:solidFill>
                  <a:srgbClr val="24292F"/>
                </a:solidFill>
                <a:highlight>
                  <a:schemeClr val="dk1"/>
                </a:highlight>
                <a:latin typeface="Oswald"/>
                <a:ea typeface="Oswald"/>
                <a:cs typeface="Oswald"/>
                <a:sym typeface="Oswald"/>
              </a:rPr>
              <a:t>GUIDE:</a:t>
            </a:r>
            <a:r>
              <a:rPr b="1" lang="en" sz="2286">
                <a:solidFill>
                  <a:srgbClr val="24292F"/>
                </a:solidFill>
                <a:highlight>
                  <a:schemeClr val="lt1"/>
                </a:highlight>
                <a:latin typeface="Oswald"/>
                <a:ea typeface="Oswald"/>
                <a:cs typeface="Oswald"/>
                <a:sym typeface="Oswald"/>
              </a:rPr>
              <a:t> Dr. Chandra Shekhar Tyagi</a:t>
            </a:r>
            <a:endParaRPr b="1" sz="2286">
              <a:solidFill>
                <a:srgbClr val="24292F"/>
              </a:solidFill>
              <a:highlight>
                <a:schemeClr val="lt1"/>
              </a:highlight>
              <a:latin typeface="Oswald"/>
              <a:ea typeface="Oswald"/>
              <a:cs typeface="Oswald"/>
              <a:sym typeface="Oswald"/>
            </a:endParaRPr>
          </a:p>
        </p:txBody>
      </p:sp>
      <p:pic>
        <p:nvPicPr>
          <p:cNvPr id="67" name="Google Shape;67;p14"/>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09" name="Google Shape;209;p32"/>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10" name="Google Shape;210;p32"/>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11" name="Google Shape;211;p32"/>
          <p:cNvPicPr preferRelativeResize="0"/>
          <p:nvPr/>
        </p:nvPicPr>
        <p:blipFill>
          <a:blip r:embed="rId4">
            <a:alphaModFix/>
          </a:blip>
          <a:stretch>
            <a:fillRect/>
          </a:stretch>
        </p:blipFill>
        <p:spPr>
          <a:xfrm>
            <a:off x="304800" y="572700"/>
            <a:ext cx="8457955" cy="4418401"/>
          </a:xfrm>
          <a:prstGeom prst="rect">
            <a:avLst/>
          </a:prstGeom>
          <a:noFill/>
          <a:ln>
            <a:noFill/>
          </a:ln>
        </p:spPr>
      </p:pic>
      <p:pic>
        <p:nvPicPr>
          <p:cNvPr id="212" name="Google Shape;212;p32"/>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18" name="Google Shape;218;p33"/>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19" name="Google Shape;219;p33"/>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20" name="Google Shape;220;p33"/>
          <p:cNvPicPr preferRelativeResize="0"/>
          <p:nvPr/>
        </p:nvPicPr>
        <p:blipFill rotWithShape="1">
          <a:blip r:embed="rId4">
            <a:alphaModFix/>
          </a:blip>
          <a:srcRect b="592" l="0" r="0" t="592"/>
          <a:stretch/>
        </p:blipFill>
        <p:spPr>
          <a:xfrm>
            <a:off x="304800" y="572700"/>
            <a:ext cx="8457955" cy="4418399"/>
          </a:xfrm>
          <a:prstGeom prst="rect">
            <a:avLst/>
          </a:prstGeom>
          <a:noFill/>
          <a:ln>
            <a:noFill/>
          </a:ln>
        </p:spPr>
      </p:pic>
      <p:pic>
        <p:nvPicPr>
          <p:cNvPr id="221" name="Google Shape;221;p33"/>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27" name="Google Shape;227;p34"/>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28" name="Google Shape;228;p34"/>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29" name="Google Shape;229;p34"/>
          <p:cNvPicPr preferRelativeResize="0"/>
          <p:nvPr/>
        </p:nvPicPr>
        <p:blipFill rotWithShape="1">
          <a:blip r:embed="rId4">
            <a:alphaModFix/>
          </a:blip>
          <a:srcRect b="99" l="0" r="0" t="99"/>
          <a:stretch/>
        </p:blipFill>
        <p:spPr>
          <a:xfrm>
            <a:off x="304800" y="572700"/>
            <a:ext cx="8457955" cy="4418400"/>
          </a:xfrm>
          <a:prstGeom prst="rect">
            <a:avLst/>
          </a:prstGeom>
          <a:noFill/>
          <a:ln>
            <a:noFill/>
          </a:ln>
        </p:spPr>
      </p:pic>
      <p:pic>
        <p:nvPicPr>
          <p:cNvPr id="230" name="Google Shape;230;p34"/>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36" name="Google Shape;236;p35"/>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37" name="Google Shape;237;p35"/>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38" name="Google Shape;238;p35"/>
          <p:cNvPicPr preferRelativeResize="0"/>
          <p:nvPr/>
        </p:nvPicPr>
        <p:blipFill rotWithShape="1">
          <a:blip r:embed="rId4">
            <a:alphaModFix/>
          </a:blip>
          <a:srcRect b="0" l="495" r="504" t="0"/>
          <a:stretch/>
        </p:blipFill>
        <p:spPr>
          <a:xfrm>
            <a:off x="304800" y="572700"/>
            <a:ext cx="8457955" cy="4418401"/>
          </a:xfrm>
          <a:prstGeom prst="rect">
            <a:avLst/>
          </a:prstGeom>
          <a:noFill/>
          <a:ln>
            <a:noFill/>
          </a:ln>
        </p:spPr>
      </p:pic>
      <p:pic>
        <p:nvPicPr>
          <p:cNvPr id="239" name="Google Shape;239;p35"/>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45" name="Google Shape;245;p36"/>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46" name="Google Shape;246;p36"/>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47" name="Google Shape;247;p36"/>
          <p:cNvPicPr preferRelativeResize="0"/>
          <p:nvPr/>
        </p:nvPicPr>
        <p:blipFill rotWithShape="1">
          <a:blip r:embed="rId4">
            <a:alphaModFix/>
          </a:blip>
          <a:srcRect b="7044" l="0" r="0" t="7052"/>
          <a:stretch/>
        </p:blipFill>
        <p:spPr>
          <a:xfrm>
            <a:off x="304800" y="572700"/>
            <a:ext cx="8457954" cy="4418402"/>
          </a:xfrm>
          <a:prstGeom prst="rect">
            <a:avLst/>
          </a:prstGeom>
          <a:noFill/>
          <a:ln>
            <a:noFill/>
          </a:ln>
        </p:spPr>
      </p:pic>
      <p:pic>
        <p:nvPicPr>
          <p:cNvPr id="248" name="Google Shape;248;p36"/>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54" name="Google Shape;254;p37"/>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55" name="Google Shape;255;p37"/>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56" name="Google Shape;256;p37"/>
          <p:cNvPicPr preferRelativeResize="0"/>
          <p:nvPr/>
        </p:nvPicPr>
        <p:blipFill rotWithShape="1">
          <a:blip r:embed="rId4">
            <a:alphaModFix/>
          </a:blip>
          <a:srcRect b="7634" l="0" r="0" t="7634"/>
          <a:stretch/>
        </p:blipFill>
        <p:spPr>
          <a:xfrm>
            <a:off x="304800" y="572700"/>
            <a:ext cx="8457954" cy="4418401"/>
          </a:xfrm>
          <a:prstGeom prst="rect">
            <a:avLst/>
          </a:prstGeom>
          <a:noFill/>
          <a:ln>
            <a:noFill/>
          </a:ln>
        </p:spPr>
      </p:pic>
      <p:pic>
        <p:nvPicPr>
          <p:cNvPr id="257" name="Google Shape;257;p37"/>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63" name="Google Shape;263;p38"/>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64" name="Google Shape;264;p38"/>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65" name="Google Shape;265;p38"/>
          <p:cNvPicPr preferRelativeResize="0"/>
          <p:nvPr/>
        </p:nvPicPr>
        <p:blipFill rotWithShape="1">
          <a:blip r:embed="rId4">
            <a:alphaModFix/>
          </a:blip>
          <a:srcRect b="6985" l="0" r="0" t="6985"/>
          <a:stretch/>
        </p:blipFill>
        <p:spPr>
          <a:xfrm>
            <a:off x="304800" y="572700"/>
            <a:ext cx="8457955" cy="4418400"/>
          </a:xfrm>
          <a:prstGeom prst="rect">
            <a:avLst/>
          </a:prstGeom>
          <a:noFill/>
          <a:ln>
            <a:noFill/>
          </a:ln>
        </p:spPr>
      </p:pic>
      <p:pic>
        <p:nvPicPr>
          <p:cNvPr id="266" name="Google Shape;266;p38"/>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72" name="Google Shape;272;p39"/>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73" name="Google Shape;273;p39"/>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74" name="Google Shape;274;p39"/>
          <p:cNvPicPr preferRelativeResize="0"/>
          <p:nvPr/>
        </p:nvPicPr>
        <p:blipFill rotWithShape="1">
          <a:blip r:embed="rId4">
            <a:alphaModFix/>
          </a:blip>
          <a:srcRect b="7425" l="0" r="0" t="7425"/>
          <a:stretch/>
        </p:blipFill>
        <p:spPr>
          <a:xfrm>
            <a:off x="304800" y="572700"/>
            <a:ext cx="8457956" cy="4418399"/>
          </a:xfrm>
          <a:prstGeom prst="rect">
            <a:avLst/>
          </a:prstGeom>
          <a:noFill/>
          <a:ln>
            <a:noFill/>
          </a:ln>
        </p:spPr>
      </p:pic>
      <p:pic>
        <p:nvPicPr>
          <p:cNvPr id="275" name="Google Shape;275;p39"/>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81" name="Google Shape;281;p40"/>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82" name="Google Shape;282;p40"/>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83" name="Google Shape;283;p40"/>
          <p:cNvPicPr preferRelativeResize="0"/>
          <p:nvPr/>
        </p:nvPicPr>
        <p:blipFill rotWithShape="1">
          <a:blip r:embed="rId4">
            <a:alphaModFix/>
          </a:blip>
          <a:srcRect b="7778" l="0" r="0" t="7769"/>
          <a:stretch/>
        </p:blipFill>
        <p:spPr>
          <a:xfrm>
            <a:off x="304800" y="572700"/>
            <a:ext cx="8457958" cy="4418398"/>
          </a:xfrm>
          <a:prstGeom prst="rect">
            <a:avLst/>
          </a:prstGeom>
          <a:noFill/>
          <a:ln>
            <a:noFill/>
          </a:ln>
        </p:spPr>
      </p:pic>
      <p:pic>
        <p:nvPicPr>
          <p:cNvPr id="284" name="Google Shape;284;p40"/>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Implementation Contd.</a:t>
            </a:r>
            <a:endParaRPr/>
          </a:p>
          <a:p>
            <a:pPr indent="0" lvl="0" marL="0" rtl="0" algn="l">
              <a:spcBef>
                <a:spcPts val="0"/>
              </a:spcBef>
              <a:spcAft>
                <a:spcPts val="0"/>
              </a:spcAft>
              <a:buNone/>
            </a:pPr>
            <a:r>
              <a:t/>
            </a:r>
            <a:endParaRPr/>
          </a:p>
        </p:txBody>
      </p:sp>
      <p:pic>
        <p:nvPicPr>
          <p:cNvPr id="290" name="Google Shape;290;p41"/>
          <p:cNvPicPr preferRelativeResize="0"/>
          <p:nvPr/>
        </p:nvPicPr>
        <p:blipFill>
          <a:blip r:embed="rId3">
            <a:alphaModFix/>
          </a:blip>
          <a:stretch>
            <a:fillRect/>
          </a:stretch>
        </p:blipFill>
        <p:spPr>
          <a:xfrm>
            <a:off x="7854900" y="64025"/>
            <a:ext cx="1234076" cy="1074650"/>
          </a:xfrm>
          <a:prstGeom prst="rect">
            <a:avLst/>
          </a:prstGeom>
          <a:noFill/>
          <a:ln>
            <a:noFill/>
          </a:ln>
        </p:spPr>
      </p:pic>
      <p:sp>
        <p:nvSpPr>
          <p:cNvPr id="291" name="Google Shape;291;p41"/>
          <p:cNvSpPr txBox="1"/>
          <p:nvPr/>
        </p:nvSpPr>
        <p:spPr>
          <a:xfrm>
            <a:off x="520925" y="997100"/>
            <a:ext cx="1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92" name="Google Shape;292;p41"/>
          <p:cNvPicPr preferRelativeResize="0"/>
          <p:nvPr/>
        </p:nvPicPr>
        <p:blipFill rotWithShape="1">
          <a:blip r:embed="rId4">
            <a:alphaModFix/>
          </a:blip>
          <a:srcRect b="7243" l="0" r="0" t="7235"/>
          <a:stretch/>
        </p:blipFill>
        <p:spPr>
          <a:xfrm>
            <a:off x="304800" y="572700"/>
            <a:ext cx="8457958" cy="4418398"/>
          </a:xfrm>
          <a:prstGeom prst="rect">
            <a:avLst/>
          </a:prstGeom>
          <a:noFill/>
          <a:ln>
            <a:noFill/>
          </a:ln>
        </p:spPr>
      </p:pic>
      <p:pic>
        <p:nvPicPr>
          <p:cNvPr id="293" name="Google Shape;293;p41"/>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Table of Contents</a:t>
            </a:r>
            <a:endParaRPr/>
          </a:p>
        </p:txBody>
      </p:sp>
      <p:sp>
        <p:nvSpPr>
          <p:cNvPr id="73" name="Google Shape;73;p15"/>
          <p:cNvSpPr txBox="1"/>
          <p:nvPr>
            <p:ph idx="1" type="body"/>
          </p:nvPr>
        </p:nvSpPr>
        <p:spPr>
          <a:xfrm>
            <a:off x="344225" y="424025"/>
            <a:ext cx="4823700" cy="4648500"/>
          </a:xfrm>
          <a:prstGeom prst="rect">
            <a:avLst/>
          </a:prstGeom>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Introduction</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Literature Survey</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Existing Problem and Proposed Solution</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Architectural Design of the Proposed System</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Dataset/ Database Specification</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Methodologies</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Implementation and Expected Outcome</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Conclusions</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Future Work</a:t>
            </a:r>
            <a:endParaRPr sz="2000">
              <a:latin typeface="Oswald"/>
              <a:ea typeface="Oswald"/>
              <a:cs typeface="Oswald"/>
              <a:sym typeface="Oswald"/>
            </a:endParaRPr>
          </a:p>
          <a:p>
            <a:pPr indent="-355600" lvl="0" marL="457200" rtl="0" algn="l">
              <a:lnSpc>
                <a:spcPct val="150000"/>
              </a:lnSpc>
              <a:spcBef>
                <a:spcPts val="0"/>
              </a:spcBef>
              <a:spcAft>
                <a:spcPts val="0"/>
              </a:spcAft>
              <a:buSzPts val="2000"/>
              <a:buFont typeface="Oswald"/>
              <a:buChar char="➔"/>
            </a:pPr>
            <a:r>
              <a:rPr lang="en" sz="2000">
                <a:latin typeface="Oswald"/>
                <a:ea typeface="Oswald"/>
                <a:cs typeface="Oswald"/>
                <a:sym typeface="Oswald"/>
              </a:rPr>
              <a:t>References</a:t>
            </a:r>
            <a:endParaRPr sz="2000">
              <a:latin typeface="Oswald"/>
              <a:ea typeface="Oswald"/>
              <a:cs typeface="Oswald"/>
              <a:sym typeface="Oswald"/>
            </a:endParaRPr>
          </a:p>
        </p:txBody>
      </p:sp>
      <p:pic>
        <p:nvPicPr>
          <p:cNvPr id="74" name="Google Shape;74;p15"/>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a:t>
            </a:r>
            <a:endParaRPr/>
          </a:p>
        </p:txBody>
      </p:sp>
      <p:pic>
        <p:nvPicPr>
          <p:cNvPr id="299" name="Google Shape;299;p42"/>
          <p:cNvPicPr preferRelativeResize="0"/>
          <p:nvPr/>
        </p:nvPicPr>
        <p:blipFill>
          <a:blip r:embed="rId3">
            <a:alphaModFix/>
          </a:blip>
          <a:stretch>
            <a:fillRect/>
          </a:stretch>
        </p:blipFill>
        <p:spPr>
          <a:xfrm>
            <a:off x="0" y="810898"/>
            <a:ext cx="9088973" cy="4027803"/>
          </a:xfrm>
          <a:prstGeom prst="rect">
            <a:avLst/>
          </a:prstGeom>
          <a:noFill/>
          <a:ln>
            <a:noFill/>
          </a:ln>
        </p:spPr>
      </p:pic>
      <p:pic>
        <p:nvPicPr>
          <p:cNvPr id="300" name="Google Shape;300;p42"/>
          <p:cNvPicPr preferRelativeResize="0"/>
          <p:nvPr/>
        </p:nvPicPr>
        <p:blipFill>
          <a:blip r:embed="rId4">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 Contd…</a:t>
            </a:r>
            <a:endParaRPr/>
          </a:p>
        </p:txBody>
      </p:sp>
      <p:pic>
        <p:nvPicPr>
          <p:cNvPr id="306" name="Google Shape;306;p43"/>
          <p:cNvPicPr preferRelativeResize="0"/>
          <p:nvPr/>
        </p:nvPicPr>
        <p:blipFill>
          <a:blip r:embed="rId3">
            <a:alphaModFix/>
          </a:blip>
          <a:stretch>
            <a:fillRect/>
          </a:stretch>
        </p:blipFill>
        <p:spPr>
          <a:xfrm>
            <a:off x="0" y="705508"/>
            <a:ext cx="9143998" cy="4056992"/>
          </a:xfrm>
          <a:prstGeom prst="rect">
            <a:avLst/>
          </a:prstGeom>
          <a:noFill/>
          <a:ln>
            <a:noFill/>
          </a:ln>
        </p:spPr>
      </p:pic>
      <p:pic>
        <p:nvPicPr>
          <p:cNvPr id="307" name="Google Shape;307;p43"/>
          <p:cNvPicPr preferRelativeResize="0"/>
          <p:nvPr/>
        </p:nvPicPr>
        <p:blipFill>
          <a:blip r:embed="rId4">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 Contd…</a:t>
            </a:r>
            <a:endParaRPr/>
          </a:p>
        </p:txBody>
      </p:sp>
      <p:pic>
        <p:nvPicPr>
          <p:cNvPr id="313" name="Google Shape;313;p44"/>
          <p:cNvPicPr preferRelativeResize="0"/>
          <p:nvPr/>
        </p:nvPicPr>
        <p:blipFill rotWithShape="1">
          <a:blip r:embed="rId3">
            <a:alphaModFix/>
          </a:blip>
          <a:srcRect b="0" l="396" r="396" t="0"/>
          <a:stretch/>
        </p:blipFill>
        <p:spPr>
          <a:xfrm>
            <a:off x="0" y="705508"/>
            <a:ext cx="9144000" cy="4056992"/>
          </a:xfrm>
          <a:prstGeom prst="rect">
            <a:avLst/>
          </a:prstGeom>
          <a:noFill/>
          <a:ln>
            <a:noFill/>
          </a:ln>
        </p:spPr>
      </p:pic>
      <p:pic>
        <p:nvPicPr>
          <p:cNvPr id="314" name="Google Shape;314;p44"/>
          <p:cNvPicPr preferRelativeResize="0"/>
          <p:nvPr/>
        </p:nvPicPr>
        <p:blipFill>
          <a:blip r:embed="rId4">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 Contd…</a:t>
            </a:r>
            <a:endParaRPr/>
          </a:p>
        </p:txBody>
      </p:sp>
      <p:pic>
        <p:nvPicPr>
          <p:cNvPr id="320" name="Google Shape;320;p45"/>
          <p:cNvPicPr preferRelativeResize="0"/>
          <p:nvPr/>
        </p:nvPicPr>
        <p:blipFill rotWithShape="1">
          <a:blip r:embed="rId3">
            <a:alphaModFix/>
          </a:blip>
          <a:srcRect b="0" l="357" r="357" t="0"/>
          <a:stretch/>
        </p:blipFill>
        <p:spPr>
          <a:xfrm>
            <a:off x="0" y="705508"/>
            <a:ext cx="9144002" cy="4056991"/>
          </a:xfrm>
          <a:prstGeom prst="rect">
            <a:avLst/>
          </a:prstGeom>
          <a:noFill/>
          <a:ln>
            <a:noFill/>
          </a:ln>
        </p:spPr>
      </p:pic>
      <p:pic>
        <p:nvPicPr>
          <p:cNvPr id="321" name="Google Shape;321;p45"/>
          <p:cNvPicPr preferRelativeResize="0"/>
          <p:nvPr/>
        </p:nvPicPr>
        <p:blipFill>
          <a:blip r:embed="rId4">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 Contd…</a:t>
            </a:r>
            <a:endParaRPr/>
          </a:p>
        </p:txBody>
      </p:sp>
      <p:pic>
        <p:nvPicPr>
          <p:cNvPr id="327" name="Google Shape;327;p46"/>
          <p:cNvPicPr preferRelativeResize="0"/>
          <p:nvPr/>
        </p:nvPicPr>
        <p:blipFill rotWithShape="1">
          <a:blip r:embed="rId3">
            <a:alphaModFix/>
          </a:blip>
          <a:srcRect b="0" l="524" r="524" t="0"/>
          <a:stretch/>
        </p:blipFill>
        <p:spPr>
          <a:xfrm>
            <a:off x="0" y="705508"/>
            <a:ext cx="9144003" cy="4056992"/>
          </a:xfrm>
          <a:prstGeom prst="rect">
            <a:avLst/>
          </a:prstGeom>
          <a:noFill/>
          <a:ln>
            <a:noFill/>
          </a:ln>
        </p:spPr>
      </p:pic>
      <p:pic>
        <p:nvPicPr>
          <p:cNvPr id="328" name="Google Shape;328;p46"/>
          <p:cNvPicPr preferRelativeResize="0"/>
          <p:nvPr/>
        </p:nvPicPr>
        <p:blipFill>
          <a:blip r:embed="rId4">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pic>
        <p:nvPicPr>
          <p:cNvPr id="334" name="Google Shape;334;p47"/>
          <p:cNvPicPr preferRelativeResize="0"/>
          <p:nvPr/>
        </p:nvPicPr>
        <p:blipFill>
          <a:blip r:embed="rId3">
            <a:alphaModFix/>
          </a:blip>
          <a:stretch>
            <a:fillRect/>
          </a:stretch>
        </p:blipFill>
        <p:spPr>
          <a:xfrm>
            <a:off x="7854900" y="64025"/>
            <a:ext cx="1234076" cy="1234076"/>
          </a:xfrm>
          <a:prstGeom prst="rect">
            <a:avLst/>
          </a:prstGeom>
          <a:noFill/>
          <a:ln>
            <a:noFill/>
          </a:ln>
        </p:spPr>
      </p:pic>
      <p:sp>
        <p:nvSpPr>
          <p:cNvPr id="335" name="Google Shape;335;p47"/>
          <p:cNvSpPr txBox="1"/>
          <p:nvPr/>
        </p:nvSpPr>
        <p:spPr>
          <a:xfrm>
            <a:off x="0" y="572700"/>
            <a:ext cx="7784100" cy="4504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500"/>
              </a:spcBef>
              <a:spcAft>
                <a:spcPts val="0"/>
              </a:spcAft>
              <a:buNone/>
            </a:pPr>
            <a:r>
              <a:rPr lang="en" sz="1600">
                <a:latin typeface="Oswald"/>
                <a:ea typeface="Oswald"/>
                <a:cs typeface="Oswald"/>
                <a:sym typeface="Oswald"/>
              </a:rPr>
              <a:t>In conclusion, the use of machine learning techniques have been proven to be effective in the diagnosis of plant diseases.The results showed a significant improvement in accuracy, from 90% to 95%, which indicates that the method is reliable for diagnosing plant diseases.</a:t>
            </a:r>
            <a:endParaRPr sz="1600">
              <a:latin typeface="Oswald"/>
              <a:ea typeface="Oswald"/>
              <a:cs typeface="Oswald"/>
              <a:sym typeface="Oswald"/>
            </a:endParaRPr>
          </a:p>
          <a:p>
            <a:pPr indent="0" lvl="0" marL="0" marR="0" rtl="0" algn="l">
              <a:lnSpc>
                <a:spcPct val="100000"/>
              </a:lnSpc>
              <a:spcBef>
                <a:spcPts val="500"/>
              </a:spcBef>
              <a:spcAft>
                <a:spcPts val="0"/>
              </a:spcAft>
              <a:buNone/>
            </a:pPr>
            <a:r>
              <a:t/>
            </a:r>
            <a:endParaRPr sz="1600">
              <a:latin typeface="Oswald"/>
              <a:ea typeface="Oswald"/>
              <a:cs typeface="Oswald"/>
              <a:sym typeface="Oswald"/>
            </a:endParaRPr>
          </a:p>
          <a:p>
            <a:pPr indent="0" lvl="0" marL="0" marR="0" rtl="0" algn="l">
              <a:lnSpc>
                <a:spcPct val="150000"/>
              </a:lnSpc>
              <a:spcBef>
                <a:spcPts val="500"/>
              </a:spcBef>
              <a:spcAft>
                <a:spcPts val="0"/>
              </a:spcAft>
              <a:buNone/>
            </a:pPr>
            <a:r>
              <a:rPr lang="en" sz="1600">
                <a:latin typeface="Oswald"/>
                <a:ea typeface="Oswald"/>
                <a:cs typeface="Oswald"/>
                <a:sym typeface="Oswald"/>
              </a:rPr>
              <a:t>However, there are still limitations to this approach, and further research is needed to address these challenges. One of the limitations of this approach is the need for large amounts of labeled data for training the model. Another limitation is the difficulty of distinguishing between different types of diseases that may have similar symptoms.</a:t>
            </a:r>
            <a:endParaRPr sz="1600">
              <a:latin typeface="Oswald"/>
              <a:ea typeface="Oswald"/>
              <a:cs typeface="Oswald"/>
              <a:sym typeface="Oswald"/>
            </a:endParaRPr>
          </a:p>
          <a:p>
            <a:pPr indent="0" lvl="0" marL="0" marR="0" rtl="0" algn="l">
              <a:lnSpc>
                <a:spcPct val="100000"/>
              </a:lnSpc>
              <a:spcBef>
                <a:spcPts val="500"/>
              </a:spcBef>
              <a:spcAft>
                <a:spcPts val="0"/>
              </a:spcAft>
              <a:buNone/>
            </a:pPr>
            <a:r>
              <a:t/>
            </a:r>
            <a:endParaRPr sz="1600">
              <a:latin typeface="Oswald"/>
              <a:ea typeface="Oswald"/>
              <a:cs typeface="Oswald"/>
              <a:sym typeface="Oswald"/>
            </a:endParaRPr>
          </a:p>
          <a:p>
            <a:pPr indent="0" lvl="0" marL="0" marR="0" rtl="0" algn="l">
              <a:lnSpc>
                <a:spcPct val="150000"/>
              </a:lnSpc>
              <a:spcBef>
                <a:spcPts val="500"/>
              </a:spcBef>
              <a:spcAft>
                <a:spcPts val="0"/>
              </a:spcAft>
              <a:buNone/>
            </a:pPr>
            <a:r>
              <a:rPr lang="en" sz="1600">
                <a:latin typeface="Oswald"/>
                <a:ea typeface="Oswald"/>
                <a:cs typeface="Oswald"/>
                <a:sym typeface="Oswald"/>
              </a:rPr>
              <a:t>Despite these limitations, t</a:t>
            </a:r>
            <a:r>
              <a:rPr lang="en" sz="1600">
                <a:latin typeface="Oswald"/>
                <a:ea typeface="Oswald"/>
                <a:cs typeface="Oswald"/>
                <a:sym typeface="Oswald"/>
              </a:rPr>
              <a:t>he potential of machine learning for plant disease diagnosis is significant. By combining advanced imaging technology with machine learning algorithms, we can accurately diagnose diseases early, leading to improved crop yield and reduced economic losses.</a:t>
            </a:r>
            <a:endParaRPr sz="1600">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pic>
        <p:nvPicPr>
          <p:cNvPr id="341" name="Google Shape;341;p48"/>
          <p:cNvPicPr preferRelativeResize="0"/>
          <p:nvPr/>
        </p:nvPicPr>
        <p:blipFill>
          <a:blip r:embed="rId3">
            <a:alphaModFix/>
          </a:blip>
          <a:stretch>
            <a:fillRect/>
          </a:stretch>
        </p:blipFill>
        <p:spPr>
          <a:xfrm>
            <a:off x="7854900" y="64025"/>
            <a:ext cx="1234076" cy="1234076"/>
          </a:xfrm>
          <a:prstGeom prst="rect">
            <a:avLst/>
          </a:prstGeom>
          <a:noFill/>
          <a:ln>
            <a:noFill/>
          </a:ln>
        </p:spPr>
      </p:pic>
      <p:sp>
        <p:nvSpPr>
          <p:cNvPr id="342" name="Google Shape;342;p48"/>
          <p:cNvSpPr txBox="1"/>
          <p:nvPr/>
        </p:nvSpPr>
        <p:spPr>
          <a:xfrm>
            <a:off x="100675" y="572700"/>
            <a:ext cx="7692300" cy="433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500"/>
              </a:spcBef>
              <a:spcAft>
                <a:spcPts val="0"/>
              </a:spcAft>
              <a:buNone/>
            </a:pPr>
            <a:r>
              <a:rPr lang="en" sz="1800">
                <a:latin typeface="Oswald"/>
                <a:ea typeface="Oswald"/>
                <a:cs typeface="Oswald"/>
                <a:sym typeface="Oswald"/>
              </a:rPr>
              <a:t>T</a:t>
            </a:r>
            <a:r>
              <a:rPr lang="en" sz="1800">
                <a:latin typeface="Oswald"/>
                <a:ea typeface="Oswald"/>
                <a:cs typeface="Oswald"/>
                <a:sym typeface="Oswald"/>
              </a:rPr>
              <a:t>here are several opportunities for further development and improvement of the current approach. One possibility is to extend the scope of the project to include other crops and plant species. Additionally, further research could be conducted to extract additional features from the images of plant leaves. By analyzing additional features, we may be able to increase the accuracy of our model even further.</a:t>
            </a:r>
            <a:endParaRPr sz="1800">
              <a:latin typeface="Oswald"/>
              <a:ea typeface="Oswald"/>
              <a:cs typeface="Oswald"/>
              <a:sym typeface="Oswald"/>
            </a:endParaRPr>
          </a:p>
          <a:p>
            <a:pPr indent="0" lvl="0" marL="0" marR="0" rtl="0" algn="l">
              <a:lnSpc>
                <a:spcPct val="150000"/>
              </a:lnSpc>
              <a:spcBef>
                <a:spcPts val="500"/>
              </a:spcBef>
              <a:spcAft>
                <a:spcPts val="0"/>
              </a:spcAft>
              <a:buNone/>
            </a:pPr>
            <a:r>
              <a:rPr lang="en" sz="1800">
                <a:latin typeface="Oswald"/>
                <a:ea typeface="Oswald"/>
                <a:cs typeface="Oswald"/>
                <a:sym typeface="Oswald"/>
              </a:rPr>
              <a:t> </a:t>
            </a:r>
            <a:endParaRPr sz="1800">
              <a:latin typeface="Oswald"/>
              <a:ea typeface="Oswald"/>
              <a:cs typeface="Oswald"/>
              <a:sym typeface="Oswald"/>
            </a:endParaRPr>
          </a:p>
          <a:p>
            <a:pPr indent="0" lvl="0" marL="0" marR="0" rtl="0" algn="l">
              <a:lnSpc>
                <a:spcPct val="150000"/>
              </a:lnSpc>
              <a:spcBef>
                <a:spcPts val="500"/>
              </a:spcBef>
              <a:spcAft>
                <a:spcPts val="0"/>
              </a:spcAft>
              <a:buNone/>
            </a:pPr>
            <a:r>
              <a:rPr lang="en" sz="1800">
                <a:latin typeface="Oswald"/>
                <a:ea typeface="Oswald"/>
                <a:cs typeface="Oswald"/>
                <a:sym typeface="Oswald"/>
              </a:rPr>
              <a:t>Furthermore, the results of this study could be used to develop an app interface that can be used by farmers to diagnose plant diseases quickly and easily. By making this technology accessible to farmers worldwide, we can potentially reduce the impact of plant diseases on crop yields and increase food security.</a:t>
            </a:r>
            <a:endParaRPr sz="1800">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48" name="Google Shape;348;p49"/>
          <p:cNvSpPr txBox="1"/>
          <p:nvPr>
            <p:ph idx="1" type="body"/>
          </p:nvPr>
        </p:nvSpPr>
        <p:spPr>
          <a:xfrm>
            <a:off x="0" y="740750"/>
            <a:ext cx="8076300" cy="43959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Peng Jiang , Yuehan Chen ,Bin Liu , Dongjian He , Chunquan Liang ,’ Real-Time Detection of Apple Leaf Diseases Using Deep Learning Approach Based on Improved Convolutional Neural Networks’, ( Volume: 7 ), pp. 06 May 2019</a:t>
            </a:r>
            <a:r>
              <a:rPr lang="en" sz="1600">
                <a:latin typeface="Oswald"/>
                <a:ea typeface="Oswald"/>
                <a:cs typeface="Oswald"/>
                <a:sym typeface="Oswald"/>
              </a:rPr>
              <a:t>.</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Zhou, R., Kaneko, S., Tanaka, F., Kayamori, M., Shimizu, M., ‘Disease detection of Cercospora Leaf Spot in sugar beet by robust template matching’, Computers and Electronics in Agriculture, Volume 108, pp.58-70, 2014.</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Barbedo, J.G.A., Godoy, C.V., ‘Automatic Classification of Soybean Diseases Based on Digital Images of Leaf Symptoms’, SBI AGRO,2015.</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Barbedo, J.G.A., ‘A review on the main challenges in automatic plant disease identification based on visible range images’, 2016 ,Biosystems Engineering, Volume 144, pp. 52-60.</a:t>
            </a:r>
            <a:endParaRPr sz="1600">
              <a:latin typeface="Oswald"/>
              <a:ea typeface="Oswald"/>
              <a:cs typeface="Oswald"/>
              <a:sym typeface="Oswald"/>
            </a:endParaRPr>
          </a:p>
          <a:p>
            <a:pPr indent="-330200" lvl="0" marL="457200" rtl="0" algn="l">
              <a:lnSpc>
                <a:spcPct val="115000"/>
              </a:lnSpc>
              <a:spcBef>
                <a:spcPts val="0"/>
              </a:spcBef>
              <a:spcAft>
                <a:spcPts val="0"/>
              </a:spcAft>
              <a:buSzPts val="1600"/>
              <a:buFont typeface="Oswald"/>
              <a:buChar char="➔"/>
            </a:pPr>
            <a:r>
              <a:rPr lang="en" sz="1600">
                <a:latin typeface="Oswald"/>
                <a:ea typeface="Oswald"/>
                <a:cs typeface="Oswald"/>
                <a:sym typeface="Oswald"/>
              </a:rPr>
              <a:t>Bashish, D.A., Braik, M., Ahmad, S.B., ‘A Framework for Detection and Classification of Plant Leaf and Stem Diseases’, International Conference on Signal and Image Processing, pp. 113-118, 2010.</a:t>
            </a:r>
            <a:endParaRPr sz="1600">
              <a:latin typeface="Oswald"/>
              <a:ea typeface="Oswald"/>
              <a:cs typeface="Oswald"/>
              <a:sym typeface="Oswald"/>
            </a:endParaRPr>
          </a:p>
          <a:p>
            <a:pPr indent="-330200" lvl="0" marL="457200" marR="0" rtl="0" algn="l">
              <a:lnSpc>
                <a:spcPct val="115000"/>
              </a:lnSpc>
              <a:spcBef>
                <a:spcPts val="0"/>
              </a:spcBef>
              <a:spcAft>
                <a:spcPts val="0"/>
              </a:spcAft>
              <a:buSzPts val="1600"/>
              <a:buFont typeface="Oswald"/>
              <a:buChar char="➔"/>
            </a:pPr>
            <a:r>
              <a:rPr lang="en" sz="1600">
                <a:latin typeface="Oswald"/>
                <a:ea typeface="Oswald"/>
                <a:cs typeface="Oswald"/>
                <a:sym typeface="Oswald"/>
              </a:rPr>
              <a:t>Punajari, J.D., Yakkundimath, R., Byadgi, A.S., ‘Image Processing Based Detection of Fungal Diseases in Plants’, International Conference on Information and Communication Technologies, Volume 46, pp. 1802-1808, 2015</a:t>
            </a:r>
            <a:endParaRPr sz="1600">
              <a:latin typeface="Oswald"/>
              <a:ea typeface="Oswald"/>
              <a:cs typeface="Oswald"/>
              <a:sym typeface="Oswald"/>
            </a:endParaRPr>
          </a:p>
        </p:txBody>
      </p:sp>
      <p:pic>
        <p:nvPicPr>
          <p:cNvPr id="349" name="Google Shape;349;p49"/>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353" name="Shape 353"/>
        <p:cNvGrpSpPr/>
        <p:nvPr/>
      </p:nvGrpSpPr>
      <p:grpSpPr>
        <a:xfrm>
          <a:off x="0" y="0"/>
          <a:ext cx="0" cy="0"/>
          <a:chOff x="0" y="0"/>
          <a:chExt cx="0" cy="0"/>
        </a:xfrm>
      </p:grpSpPr>
      <p:sp>
        <p:nvSpPr>
          <p:cNvPr id="354" name="Google Shape;354;p50"/>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Oswald"/>
                <a:ea typeface="Oswald"/>
                <a:cs typeface="Oswald"/>
                <a:sym typeface="Oswald"/>
              </a:rPr>
              <a:t>Thank You</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0" name="Google Shape;80;p16"/>
          <p:cNvSpPr txBox="1"/>
          <p:nvPr>
            <p:ph idx="1" type="body"/>
          </p:nvPr>
        </p:nvSpPr>
        <p:spPr>
          <a:xfrm>
            <a:off x="311700" y="686475"/>
            <a:ext cx="7636800" cy="43485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200"/>
              </a:spcBef>
              <a:spcAft>
                <a:spcPts val="0"/>
              </a:spcAft>
              <a:buClr>
                <a:srgbClr val="000000"/>
              </a:buClr>
              <a:buSzPts val="688"/>
              <a:buFont typeface="Arial"/>
              <a:buNone/>
            </a:pPr>
            <a:r>
              <a:rPr lang="en" sz="1812">
                <a:latin typeface="Oswald"/>
                <a:ea typeface="Oswald"/>
                <a:cs typeface="Oswald"/>
                <a:sym typeface="Oswald"/>
              </a:rPr>
              <a:t>The detection of plant diseases is critical in ensuring the health and productivity of crops. Automatic techniques for detecting plant diseases have become increasingly important in monitoring large farms and alerting producers to the appearance of diseases on plant leaves. The timely and accurate detection of plant diseases is vital, especially given the increasing global population and the need to grow enough crops to feed the world.</a:t>
            </a:r>
            <a:endParaRPr sz="1812">
              <a:latin typeface="Oswald"/>
              <a:ea typeface="Oswald"/>
              <a:cs typeface="Oswald"/>
              <a:sym typeface="Oswald"/>
            </a:endParaRPr>
          </a:p>
          <a:p>
            <a:pPr indent="0" lvl="0" marL="0" marR="0" rtl="0" algn="l">
              <a:lnSpc>
                <a:spcPct val="130000"/>
              </a:lnSpc>
              <a:spcBef>
                <a:spcPts val="1200"/>
              </a:spcBef>
              <a:spcAft>
                <a:spcPts val="1200"/>
              </a:spcAft>
              <a:buClr>
                <a:srgbClr val="000000"/>
              </a:buClr>
              <a:buSzPts val="688"/>
              <a:buFont typeface="Arial"/>
              <a:buNone/>
            </a:pPr>
            <a:r>
              <a:rPr lang="en" sz="1812">
                <a:latin typeface="Oswald"/>
                <a:ea typeface="Oswald"/>
                <a:cs typeface="Oswald"/>
                <a:sym typeface="Oswald"/>
              </a:rPr>
              <a:t>Unfortunately, plants can be affected by various diseases that cause a significant loss in productivity. These diseases can result in decreased yield, poor quality crops, and an increased risk of contamination. Plant diseases can also spread quickly and affect large areas of crops, leading to devastating consequences for farmers and the food supply.</a:t>
            </a:r>
            <a:endParaRPr sz="1812">
              <a:latin typeface="Oswald"/>
              <a:ea typeface="Oswald"/>
              <a:cs typeface="Oswald"/>
              <a:sym typeface="Oswald"/>
            </a:endParaRPr>
          </a:p>
        </p:txBody>
      </p:sp>
      <p:pic>
        <p:nvPicPr>
          <p:cNvPr id="81" name="Google Shape;81;p16"/>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r>
              <a:rPr lang="en"/>
              <a:t>Contd.</a:t>
            </a:r>
            <a:endParaRPr/>
          </a:p>
        </p:txBody>
      </p:sp>
      <p:sp>
        <p:nvSpPr>
          <p:cNvPr id="87" name="Google Shape;87;p17"/>
          <p:cNvSpPr txBox="1"/>
          <p:nvPr>
            <p:ph idx="1" type="body"/>
          </p:nvPr>
        </p:nvSpPr>
        <p:spPr>
          <a:xfrm>
            <a:off x="311700" y="686475"/>
            <a:ext cx="7543200" cy="43941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2"/>
              </a:buClr>
              <a:buSzPts val="688"/>
              <a:buFont typeface="Arial"/>
              <a:buNone/>
            </a:pPr>
            <a:r>
              <a:rPr lang="en" sz="1712">
                <a:latin typeface="Oswald"/>
                <a:ea typeface="Oswald"/>
                <a:cs typeface="Oswald"/>
                <a:sym typeface="Oswald"/>
              </a:rPr>
              <a:t>To combat these issues, we can utilize a combination of various technologies, including artificial intelligence, machine learning, convolutional neural networks (CNN), and deep learning. By implementing advanced techniques, we can provide smarter solutions for detecting and identifying plant diseases.</a:t>
            </a:r>
            <a:endParaRPr sz="1712">
              <a:latin typeface="Oswald"/>
              <a:ea typeface="Oswald"/>
              <a:cs typeface="Oswald"/>
              <a:sym typeface="Oswald"/>
            </a:endParaRPr>
          </a:p>
          <a:p>
            <a:pPr indent="0" lvl="0" marL="0" rtl="0" algn="l">
              <a:lnSpc>
                <a:spcPct val="130000"/>
              </a:lnSpc>
              <a:spcBef>
                <a:spcPts val="1200"/>
              </a:spcBef>
              <a:spcAft>
                <a:spcPts val="0"/>
              </a:spcAft>
              <a:buClr>
                <a:schemeClr val="dk2"/>
              </a:buClr>
              <a:buSzPts val="688"/>
              <a:buFont typeface="Arial"/>
              <a:buNone/>
            </a:pPr>
            <a:r>
              <a:rPr lang="en" sz="1712">
                <a:latin typeface="Oswald"/>
                <a:ea typeface="Oswald"/>
                <a:cs typeface="Oswald"/>
                <a:sym typeface="Oswald"/>
              </a:rPr>
              <a:t>Plant disease detection is classified as a predictive modeling problem, where a class label is predicted for a given input data example. This means that the output of the model will be either "yes" or "no," indicating whether the plant is diseased or healthy.</a:t>
            </a:r>
            <a:endParaRPr sz="1712">
              <a:latin typeface="Oswald"/>
              <a:ea typeface="Oswald"/>
              <a:cs typeface="Oswald"/>
              <a:sym typeface="Oswald"/>
            </a:endParaRPr>
          </a:p>
          <a:p>
            <a:pPr indent="0" lvl="0" marL="0" rtl="0" algn="l">
              <a:lnSpc>
                <a:spcPct val="130000"/>
              </a:lnSpc>
              <a:spcBef>
                <a:spcPts val="1200"/>
              </a:spcBef>
              <a:spcAft>
                <a:spcPts val="1200"/>
              </a:spcAft>
              <a:buSzPts val="688"/>
              <a:buNone/>
            </a:pPr>
            <a:r>
              <a:rPr lang="en" sz="1712">
                <a:latin typeface="Oswald"/>
                <a:ea typeface="Oswald"/>
                <a:cs typeface="Oswald"/>
                <a:sym typeface="Oswald"/>
              </a:rPr>
              <a:t>The use of artificial intelligence and machine learning techniques in plant disease detection has proven to be highly effective. By training machine learning models on large datasets of images of healthy and diseased plants, the models can learn to recognize the visual patterns associated with different types of plant diseases.</a:t>
            </a:r>
            <a:endParaRPr sz="1712">
              <a:latin typeface="Oswald"/>
              <a:ea typeface="Oswald"/>
              <a:cs typeface="Oswald"/>
              <a:sym typeface="Oswald"/>
            </a:endParaRPr>
          </a:p>
        </p:txBody>
      </p:sp>
      <p:pic>
        <p:nvPicPr>
          <p:cNvPr id="88" name="Google Shape;88;p17"/>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graphicFrame>
        <p:nvGraphicFramePr>
          <p:cNvPr id="94" name="Google Shape;94;p18"/>
          <p:cNvGraphicFramePr/>
          <p:nvPr/>
        </p:nvGraphicFramePr>
        <p:xfrm>
          <a:off x="0" y="706720"/>
          <a:ext cx="3000000" cy="3000000"/>
        </p:xfrm>
        <a:graphic>
          <a:graphicData uri="http://schemas.openxmlformats.org/drawingml/2006/table">
            <a:tbl>
              <a:tblPr>
                <a:noFill/>
                <a:tableStyleId>{AB1BCECF-BDDB-43B4-ADE8-197F59076EEA}</a:tableStyleId>
              </a:tblPr>
              <a:tblGrid>
                <a:gridCol w="3023750"/>
                <a:gridCol w="2142550"/>
                <a:gridCol w="3977700"/>
              </a:tblGrid>
              <a:tr h="404575">
                <a:tc>
                  <a:txBody>
                    <a:bodyPr/>
                    <a:lstStyle/>
                    <a:p>
                      <a:pPr indent="0" lvl="0" marL="0" rtl="0" algn="l">
                        <a:spcBef>
                          <a:spcPts val="0"/>
                        </a:spcBef>
                        <a:spcAft>
                          <a:spcPts val="0"/>
                        </a:spcAft>
                        <a:buNone/>
                      </a:pPr>
                      <a:r>
                        <a:rPr b="1" lang="en">
                          <a:solidFill>
                            <a:srgbClr val="FFFFFF"/>
                          </a:solidFill>
                        </a:rPr>
                        <a:t>Paper and Author</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solidFill>
                            <a:schemeClr val="lt1"/>
                          </a:solidFill>
                        </a:rPr>
                        <a:t>Methodology</a:t>
                      </a:r>
                      <a:endParaRPr b="1">
                        <a:solidFill>
                          <a:schemeClr val="lt1"/>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solidFill>
                            <a:srgbClr val="FFFFFF"/>
                          </a:solidFill>
                        </a:rPr>
                        <a:t>Conclusion</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r>
              <a:tr h="1090075">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Detection of leaf disease and classification using digital image processing - By RM Prakash (Year - 2012)</a:t>
                      </a:r>
                      <a:endParaRPr b="1">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SVM, and K-means</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Classifying different plant diseases and improving the classification accuracy.</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139310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Applying image processing technique to detect plant diseases - By Kulkarni et al (Year - 2012)</a:t>
                      </a:r>
                      <a:endParaRPr b="1">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l">
                        <a:spcBef>
                          <a:spcPts val="0"/>
                        </a:spcBef>
                        <a:spcAft>
                          <a:spcPts val="0"/>
                        </a:spcAft>
                        <a:buNone/>
                      </a:pPr>
                      <a:r>
                        <a:rPr lang="en">
                          <a:latin typeface="Oswald"/>
                          <a:ea typeface="Oswald"/>
                          <a:cs typeface="Oswald"/>
                          <a:sym typeface="Oswald"/>
                        </a:rPr>
                        <a:t>ANN</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Oswald"/>
                          <a:ea typeface="Oswald"/>
                          <a:cs typeface="Oswald"/>
                          <a:sym typeface="Oswald"/>
                        </a:rPr>
                        <a:t>As the proposed approach is based on ANN classifier for classification and Gabor filter for feature extraction, it gives better results with a recognition rate of up to 91%.</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1549025">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Detection of unhealthy region of plant leaves and classification of plant leaf diseases using texture features - By Arivazhagan Selvaraj (Year - 2013)</a:t>
                      </a:r>
                      <a:endParaRPr>
                        <a:solidFill>
                          <a:schemeClr val="dk2"/>
                        </a:solidFill>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Transformation, Segmentation and Classification</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A color transformation structure is taken for the input RGB image, and then by means of a specific threshold value, the green pixels are detected and uninvolved, which is followed by segmentation process, and for obtaining beneficial segments the texture statistics are computed.</a:t>
                      </a:r>
                      <a:endParaRPr>
                        <a:solidFill>
                          <a:schemeClr val="dk2"/>
                        </a:solidFill>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 Contd.</a:t>
            </a:r>
            <a:endParaRPr/>
          </a:p>
        </p:txBody>
      </p:sp>
      <p:graphicFrame>
        <p:nvGraphicFramePr>
          <p:cNvPr id="100" name="Google Shape;100;p19"/>
          <p:cNvGraphicFramePr/>
          <p:nvPr/>
        </p:nvGraphicFramePr>
        <p:xfrm>
          <a:off x="0" y="700305"/>
          <a:ext cx="3000000" cy="3000000"/>
        </p:xfrm>
        <a:graphic>
          <a:graphicData uri="http://schemas.openxmlformats.org/drawingml/2006/table">
            <a:tbl>
              <a:tblPr>
                <a:noFill/>
                <a:tableStyleId>{AB1BCECF-BDDB-43B4-ADE8-197F59076EEA}</a:tableStyleId>
              </a:tblPr>
              <a:tblGrid>
                <a:gridCol w="2413325"/>
                <a:gridCol w="1409525"/>
                <a:gridCol w="5321150"/>
              </a:tblGrid>
              <a:tr h="396300">
                <a:tc>
                  <a:txBody>
                    <a:bodyPr/>
                    <a:lstStyle/>
                    <a:p>
                      <a:pPr indent="0" lvl="0" marL="0" rtl="0" algn="l">
                        <a:spcBef>
                          <a:spcPts val="0"/>
                        </a:spcBef>
                        <a:spcAft>
                          <a:spcPts val="0"/>
                        </a:spcAft>
                        <a:buNone/>
                      </a:pPr>
                      <a:r>
                        <a:rPr b="1" lang="en">
                          <a:solidFill>
                            <a:srgbClr val="FFFFFF"/>
                          </a:solidFill>
                        </a:rPr>
                        <a:t>Paper and Author</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solidFill>
                            <a:schemeClr val="lt1"/>
                          </a:solidFill>
                        </a:rPr>
                        <a:t>Methodology</a:t>
                      </a:r>
                      <a:endParaRPr b="1">
                        <a:solidFill>
                          <a:schemeClr val="lt1"/>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a:t> </a:t>
                      </a:r>
                      <a:r>
                        <a:rPr b="1" lang="en">
                          <a:solidFill>
                            <a:srgbClr val="FFFFFF"/>
                          </a:solidFill>
                        </a:rPr>
                        <a:t>Conclusion</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r>
              <a:tr h="1985975">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Oswald"/>
                          <a:ea typeface="Oswald"/>
                          <a:cs typeface="Oswald"/>
                          <a:sym typeface="Oswald"/>
                        </a:rPr>
                        <a:t>Detection and Classification of leaf disease using Artificial Neural Network - By Malavika Ranjan, Manasi Rajiv Weginwar and A. Ingole (Year - 2015)</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None/>
                      </a:pPr>
                      <a:r>
                        <a:rPr lang="en">
                          <a:latin typeface="Oswald"/>
                          <a:ea typeface="Oswald"/>
                          <a:cs typeface="Oswald"/>
                          <a:sym typeface="Oswald"/>
                        </a:rPr>
                        <a:t>ANN</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Oswald"/>
                          <a:ea typeface="Oswald"/>
                          <a:cs typeface="Oswald"/>
                          <a:sym typeface="Oswald"/>
                        </a:rPr>
                        <a:t>Artificial Neural Network (ANN) is trained by properly choosing feature values to distinguish diseased plants and healthy samples. The ANN model achieves an accuracy of 80%.</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r>
              <a:tr h="2060925">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Oswald"/>
                          <a:ea typeface="Oswald"/>
                          <a:cs typeface="Oswald"/>
                          <a:sym typeface="Oswald"/>
                        </a:rPr>
                        <a:t>Deep learning for Image based Plant detection - By Sharada P. Mohanty, David P. Hughes (Year - 2016)</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CNN</a:t>
                      </a:r>
                      <a:endParaRPr>
                        <a:latin typeface="Oswald"/>
                        <a:ea typeface="Oswald"/>
                        <a:cs typeface="Oswald"/>
                        <a:sym typeface="Oswald"/>
                      </a:endParaRPr>
                    </a:p>
                  </a:txBody>
                  <a:tcPr marT="91425" marB="91425" marR="91425" marL="91425"/>
                </a:tc>
                <a:tc>
                  <a:txBody>
                    <a:bodyPr/>
                    <a:lstStyle/>
                    <a:p>
                      <a:pPr indent="0" lvl="0" marL="76200" marR="63500" rtl="0" algn="l">
                        <a:lnSpc>
                          <a:spcPct val="156000"/>
                        </a:lnSpc>
                        <a:spcBef>
                          <a:spcPts val="400"/>
                        </a:spcBef>
                        <a:spcAft>
                          <a:spcPts val="0"/>
                        </a:spcAft>
                        <a:buNone/>
                      </a:pPr>
                      <a:r>
                        <a:rPr lang="en">
                          <a:solidFill>
                            <a:schemeClr val="dk2"/>
                          </a:solidFill>
                          <a:latin typeface="Oswald"/>
                          <a:ea typeface="Oswald"/>
                          <a:cs typeface="Oswald"/>
                          <a:sym typeface="Oswald"/>
                        </a:rPr>
                        <a:t>The CNN model is trained to identify healthy and diseased plant of 14 species. The model achieved an accuracy of 99.35% on test set data. When using the model on images procured from trusted online sources, the model achieves an accuracy of 31.4%, while this is better than a simple model of random selection, a more diverse set of training data can aid to increase the accuracy.</a:t>
                      </a:r>
                      <a:endParaRPr>
                        <a:solidFill>
                          <a:schemeClr val="dk2"/>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 Contd.</a:t>
            </a:r>
            <a:endParaRPr/>
          </a:p>
        </p:txBody>
      </p:sp>
      <p:graphicFrame>
        <p:nvGraphicFramePr>
          <p:cNvPr id="106" name="Google Shape;106;p20"/>
          <p:cNvGraphicFramePr/>
          <p:nvPr/>
        </p:nvGraphicFramePr>
        <p:xfrm>
          <a:off x="0" y="700305"/>
          <a:ext cx="3000000" cy="3000000"/>
        </p:xfrm>
        <a:graphic>
          <a:graphicData uri="http://schemas.openxmlformats.org/drawingml/2006/table">
            <a:tbl>
              <a:tblPr>
                <a:noFill/>
                <a:tableStyleId>{AB1BCECF-BDDB-43B4-ADE8-197F59076EEA}</a:tableStyleId>
              </a:tblPr>
              <a:tblGrid>
                <a:gridCol w="3162475"/>
                <a:gridCol w="1500875"/>
                <a:gridCol w="4480650"/>
              </a:tblGrid>
              <a:tr h="397075">
                <a:tc>
                  <a:txBody>
                    <a:bodyPr/>
                    <a:lstStyle/>
                    <a:p>
                      <a:pPr indent="0" lvl="0" marL="0" rtl="0" algn="l">
                        <a:spcBef>
                          <a:spcPts val="0"/>
                        </a:spcBef>
                        <a:spcAft>
                          <a:spcPts val="0"/>
                        </a:spcAft>
                        <a:buNone/>
                      </a:pPr>
                      <a:r>
                        <a:rPr b="1" lang="en">
                          <a:solidFill>
                            <a:srgbClr val="FFFFFF"/>
                          </a:solidFill>
                        </a:rPr>
                        <a:t>Paper and Author</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solidFill>
                            <a:schemeClr val="lt1"/>
                          </a:solidFill>
                        </a:rPr>
                        <a:t>Methodology</a:t>
                      </a:r>
                      <a:endParaRPr b="1">
                        <a:solidFill>
                          <a:schemeClr val="lt1"/>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a:t> </a:t>
                      </a:r>
                      <a:r>
                        <a:rPr b="1" lang="en">
                          <a:solidFill>
                            <a:srgbClr val="FFFFFF"/>
                          </a:solidFill>
                        </a:rPr>
                        <a:t>Conclusion</a:t>
                      </a:r>
                      <a:endParaRPr b="1">
                        <a:solidFill>
                          <a:srgbClr val="FFFFFF"/>
                        </a:solidFill>
                      </a:endParaRPr>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A4C2F4"/>
                    </a:solidFill>
                  </a:tcPr>
                </a:tc>
              </a:tr>
              <a:tr h="730650">
                <a:tc>
                  <a:txBody>
                    <a:bodyPr/>
                    <a:lstStyle/>
                    <a:p>
                      <a:pPr indent="0" lvl="0" marL="0" marR="12700" rtl="0" algn="l">
                        <a:lnSpc>
                          <a:spcPct val="156000"/>
                        </a:lnSpc>
                        <a:spcBef>
                          <a:spcPts val="1200"/>
                        </a:spcBef>
                        <a:spcAft>
                          <a:spcPts val="1200"/>
                        </a:spcAft>
                        <a:buClr>
                          <a:schemeClr val="dk2"/>
                        </a:buClr>
                        <a:buSzPts val="1100"/>
                        <a:buFont typeface="Arial"/>
                        <a:buNone/>
                      </a:pPr>
                      <a:r>
                        <a:rPr lang="en">
                          <a:solidFill>
                            <a:schemeClr val="dk2"/>
                          </a:solidFill>
                          <a:latin typeface="Oswald"/>
                          <a:ea typeface="Oswald"/>
                          <a:cs typeface="Oswald"/>
                          <a:sym typeface="Oswald"/>
                        </a:rPr>
                        <a:t>Cucumber disease detection using artificial neural network - By P. Pawar (Year - 2016)</a:t>
                      </a:r>
                      <a:endParaRPr>
                        <a:solidFill>
                          <a:schemeClr val="dk2"/>
                        </a:solidFill>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None/>
                      </a:pPr>
                      <a:r>
                        <a:rPr lang="en">
                          <a:latin typeface="Oswald"/>
                          <a:ea typeface="Oswald"/>
                          <a:cs typeface="Oswald"/>
                          <a:sym typeface="Oswald"/>
                        </a:rPr>
                        <a:t>ANN</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Oswald"/>
                          <a:ea typeface="Oswald"/>
                          <a:cs typeface="Oswald"/>
                          <a:sym typeface="Oswald"/>
                        </a:rPr>
                        <a:t>Classification accuracy can be increased by using additional texture features.</a:t>
                      </a:r>
                      <a:endParaRPr>
                        <a:latin typeface="Oswald"/>
                        <a:ea typeface="Oswald"/>
                        <a:cs typeface="Oswald"/>
                        <a:sym typeface="Oswald"/>
                      </a:endParaRPr>
                    </a:p>
                  </a:txBody>
                  <a:tcPr marT="91425" marB="91425" marR="91425" marL="91425">
                    <a:lnT cap="flat" cmpd="sng" w="9525">
                      <a:solidFill>
                        <a:srgbClr val="1C4587"/>
                      </a:solidFill>
                      <a:prstDash val="solid"/>
                      <a:round/>
                      <a:headEnd len="sm" w="sm" type="none"/>
                      <a:tailEnd len="sm" w="sm" type="none"/>
                    </a:lnT>
                  </a:tcPr>
                </a:tc>
              </a:tr>
              <a:tr h="82475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Detection and measurement of paddy leaf disease symptoms using image processing - By   RP Narmadha (Year - 2017)</a:t>
                      </a:r>
                      <a:endParaRPr>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ANN</a:t>
                      </a:r>
                      <a:endParaRPr>
                        <a:latin typeface="Oswald"/>
                        <a:ea typeface="Oswald"/>
                        <a:cs typeface="Oswald"/>
                        <a:sym typeface="Oswald"/>
                      </a:endParaRPr>
                    </a:p>
                  </a:txBody>
                  <a:tcPr marT="91425" marB="91425" marR="91425" marL="91425"/>
                </a:tc>
                <a:tc>
                  <a:txBody>
                    <a:bodyPr/>
                    <a:lstStyle/>
                    <a:p>
                      <a:pPr indent="0" lvl="0" marL="76200" marR="63500" rtl="0" algn="l">
                        <a:lnSpc>
                          <a:spcPct val="156000"/>
                        </a:lnSpc>
                        <a:spcBef>
                          <a:spcPts val="400"/>
                        </a:spcBef>
                        <a:spcAft>
                          <a:spcPts val="0"/>
                        </a:spcAft>
                        <a:buNone/>
                      </a:pPr>
                      <a:r>
                        <a:rPr lang="en">
                          <a:solidFill>
                            <a:schemeClr val="dk2"/>
                          </a:solidFill>
                          <a:latin typeface="Oswald"/>
                          <a:ea typeface="Oswald"/>
                          <a:cs typeface="Oswald"/>
                          <a:sym typeface="Oswald"/>
                        </a:rPr>
                        <a:t>It evaluates the techniques in image processing, detecting diagnosing of crop leaf disease.</a:t>
                      </a:r>
                      <a:endParaRPr>
                        <a:solidFill>
                          <a:schemeClr val="dk2"/>
                        </a:solidFill>
                        <a:latin typeface="Oswald"/>
                        <a:ea typeface="Oswald"/>
                        <a:cs typeface="Oswald"/>
                        <a:sym typeface="Oswald"/>
                      </a:endParaRPr>
                    </a:p>
                  </a:txBody>
                  <a:tcPr marT="91425" marB="91425" marR="91425" marL="91425"/>
                </a:tc>
              </a:tr>
              <a:tr h="1064225">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Convolutional Neural Network based Inception v3 Model for Animal Classification – Jyotsna Bankar (Year - 2020)</a:t>
                      </a:r>
                      <a:endParaRPr>
                        <a:solidFill>
                          <a:schemeClr val="dk2"/>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CNN</a:t>
                      </a:r>
                      <a:endParaRPr>
                        <a:latin typeface="Oswald"/>
                        <a:ea typeface="Oswald"/>
                        <a:cs typeface="Oswald"/>
                        <a:sym typeface="Oswald"/>
                      </a:endParaRPr>
                    </a:p>
                  </a:txBody>
                  <a:tcPr marT="91425" marB="91425" marR="91425" marL="91425"/>
                </a:tc>
                <a:tc>
                  <a:txBody>
                    <a:bodyPr/>
                    <a:lstStyle/>
                    <a:p>
                      <a:pPr indent="0" lvl="0" marL="76200" marR="63500" rtl="0" algn="l">
                        <a:lnSpc>
                          <a:spcPct val="156000"/>
                        </a:lnSpc>
                        <a:spcBef>
                          <a:spcPts val="400"/>
                        </a:spcBef>
                        <a:spcAft>
                          <a:spcPts val="0"/>
                        </a:spcAft>
                        <a:buNone/>
                      </a:pPr>
                      <a:r>
                        <a:rPr lang="en">
                          <a:solidFill>
                            <a:schemeClr val="dk2"/>
                          </a:solidFill>
                          <a:latin typeface="Oswald"/>
                          <a:ea typeface="Oswald"/>
                          <a:cs typeface="Oswald"/>
                          <a:sym typeface="Oswald"/>
                        </a:rPr>
                        <a:t>Inception v3 can be used to classify objects as well as to categorize them, this capability of inception v3 makes it instrumental in various image classifiers.</a:t>
                      </a:r>
                      <a:endParaRPr>
                        <a:solidFill>
                          <a:schemeClr val="dk2"/>
                        </a:solidFill>
                        <a:latin typeface="Oswald"/>
                        <a:ea typeface="Oswald"/>
                        <a:cs typeface="Oswald"/>
                        <a:sym typeface="Oswald"/>
                      </a:endParaRPr>
                    </a:p>
                  </a:txBody>
                  <a:tcPr marT="91425" marB="91425" marR="91425" marL="91425"/>
                </a:tc>
              </a:tr>
              <a:tr h="1426475">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"Plant disease detection using CNN and GAN" - By Emanuel Cortes (Year - 2022)</a:t>
                      </a:r>
                      <a:endParaRPr>
                        <a:solidFill>
                          <a:schemeClr val="dk2"/>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latin typeface="Oswald"/>
                          <a:ea typeface="Oswald"/>
                          <a:cs typeface="Oswald"/>
                          <a:sym typeface="Oswald"/>
                        </a:rPr>
                        <a:t>CNN and GAN</a:t>
                      </a:r>
                      <a:endParaRPr>
                        <a:latin typeface="Oswald"/>
                        <a:ea typeface="Oswald"/>
                        <a:cs typeface="Oswald"/>
                        <a:sym typeface="Oswald"/>
                      </a:endParaRPr>
                    </a:p>
                  </a:txBody>
                  <a:tcPr marT="91425" marB="91425" marR="91425" marL="91425"/>
                </a:tc>
                <a:tc>
                  <a:txBody>
                    <a:bodyPr/>
                    <a:lstStyle/>
                    <a:p>
                      <a:pPr indent="0" lvl="0" marL="76200" marR="63500" rtl="0" algn="l">
                        <a:lnSpc>
                          <a:spcPct val="156000"/>
                        </a:lnSpc>
                        <a:spcBef>
                          <a:spcPts val="400"/>
                        </a:spcBef>
                        <a:spcAft>
                          <a:spcPts val="0"/>
                        </a:spcAft>
                        <a:buNone/>
                      </a:pPr>
                      <a:r>
                        <a:rPr lang="en">
                          <a:solidFill>
                            <a:schemeClr val="dk2"/>
                          </a:solidFill>
                          <a:latin typeface="Oswald"/>
                          <a:ea typeface="Oswald"/>
                          <a:cs typeface="Oswald"/>
                          <a:sym typeface="Oswald"/>
                        </a:rPr>
                        <a:t>Background segmentation is used for ensuring proper feature extraction and output mapping. It is seen that using GAN’S may hold promise to classify diseases in plants.</a:t>
                      </a:r>
                      <a:endParaRPr>
                        <a:solidFill>
                          <a:schemeClr val="dk2"/>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Problem and Proposed Solution</a:t>
            </a:r>
            <a:endParaRPr/>
          </a:p>
        </p:txBody>
      </p:sp>
      <p:sp>
        <p:nvSpPr>
          <p:cNvPr id="112" name="Google Shape;112;p21"/>
          <p:cNvSpPr txBox="1"/>
          <p:nvPr>
            <p:ph idx="1" type="body"/>
          </p:nvPr>
        </p:nvSpPr>
        <p:spPr>
          <a:xfrm>
            <a:off x="119850" y="695050"/>
            <a:ext cx="7735200" cy="43401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2"/>
              </a:buClr>
              <a:buSzPts val="1100"/>
              <a:buFont typeface="Arial"/>
              <a:buNone/>
            </a:pPr>
            <a:r>
              <a:rPr lang="en" sz="1500">
                <a:latin typeface="Oswald"/>
                <a:ea typeface="Oswald"/>
                <a:cs typeface="Oswald"/>
                <a:sym typeface="Oswald"/>
              </a:rPr>
              <a:t>The major problem that farmers face is the timely and accurate detection of plant diseases. The inability to detect diseases promptly can lead to reduced crop productivity and, ultimately, food shortages for the growing population.</a:t>
            </a:r>
            <a:endParaRPr sz="1500">
              <a:latin typeface="Oswald"/>
              <a:ea typeface="Oswald"/>
              <a:cs typeface="Oswald"/>
              <a:sym typeface="Oswald"/>
            </a:endParaRPr>
          </a:p>
          <a:p>
            <a:pPr indent="0" lvl="0" marL="0" rtl="0" algn="l">
              <a:lnSpc>
                <a:spcPct val="150000"/>
              </a:lnSpc>
              <a:spcBef>
                <a:spcPts val="1200"/>
              </a:spcBef>
              <a:spcAft>
                <a:spcPts val="0"/>
              </a:spcAft>
              <a:buClr>
                <a:schemeClr val="dk2"/>
              </a:buClr>
              <a:buSzPts val="1100"/>
              <a:buFont typeface="Arial"/>
              <a:buNone/>
            </a:pPr>
            <a:r>
              <a:rPr lang="en" sz="1500">
                <a:latin typeface="Oswald"/>
                <a:ea typeface="Oswald"/>
                <a:cs typeface="Oswald"/>
                <a:sym typeface="Oswald"/>
              </a:rPr>
              <a:t>To address this challenge, we propose a solution that involves using machine learning algorithms to identify and classify plant diseases from captured images of plant leaves. Our approach would potentially include a medicinal section for treatment if time permits, providing a comprehensive solution for farmers.</a:t>
            </a:r>
            <a:endParaRPr sz="1500">
              <a:latin typeface="Oswald"/>
              <a:ea typeface="Oswald"/>
              <a:cs typeface="Oswald"/>
              <a:sym typeface="Oswald"/>
            </a:endParaRPr>
          </a:p>
          <a:p>
            <a:pPr indent="0" lvl="0" marL="0" rtl="0" algn="l">
              <a:lnSpc>
                <a:spcPct val="150000"/>
              </a:lnSpc>
              <a:spcBef>
                <a:spcPts val="1200"/>
              </a:spcBef>
              <a:spcAft>
                <a:spcPts val="0"/>
              </a:spcAft>
              <a:buClr>
                <a:schemeClr val="dk2"/>
              </a:buClr>
              <a:buSzPts val="1100"/>
              <a:buFont typeface="Arial"/>
              <a:buNone/>
            </a:pPr>
            <a:r>
              <a:rPr lang="en" sz="1500">
                <a:latin typeface="Oswald"/>
                <a:ea typeface="Oswald"/>
                <a:cs typeface="Oswald"/>
                <a:sym typeface="Oswald"/>
              </a:rPr>
              <a:t>We aim to develop a web application that farmers can access easily, using React, FastAPI, and other algorithms. The application will provide farmers with a user-friendly interface to upload images of diseased plants and receive accurate diagnoses of their condition.</a:t>
            </a:r>
            <a:endParaRPr sz="1500">
              <a:latin typeface="Oswald"/>
              <a:ea typeface="Oswald"/>
              <a:cs typeface="Oswald"/>
              <a:sym typeface="Oswald"/>
            </a:endParaRPr>
          </a:p>
          <a:p>
            <a:pPr indent="0" lvl="0" marL="0" rtl="0" algn="l">
              <a:spcBef>
                <a:spcPts val="1200"/>
              </a:spcBef>
              <a:spcAft>
                <a:spcPts val="1200"/>
              </a:spcAft>
              <a:buNone/>
            </a:pPr>
            <a:r>
              <a:rPr lang="en" sz="1500">
                <a:latin typeface="Oswald"/>
                <a:ea typeface="Oswald"/>
                <a:cs typeface="Oswald"/>
                <a:sym typeface="Oswald"/>
              </a:rPr>
              <a:t>By leveraging advanced technologies such as artificial intelligence, Machine Learning, CNN, and Deep Learning, our solution provides a smarter and more efficient way of detecting and treating plant diseases.</a:t>
            </a:r>
            <a:endParaRPr sz="1500">
              <a:latin typeface="Oswald"/>
              <a:ea typeface="Oswald"/>
              <a:cs typeface="Oswald"/>
              <a:sym typeface="Oswald"/>
            </a:endParaRPr>
          </a:p>
        </p:txBody>
      </p:sp>
      <p:pic>
        <p:nvPicPr>
          <p:cNvPr id="113" name="Google Shape;113;p21"/>
          <p:cNvPicPr preferRelativeResize="0"/>
          <p:nvPr/>
        </p:nvPicPr>
        <p:blipFill>
          <a:blip r:embed="rId3">
            <a:alphaModFix/>
          </a:blip>
          <a:stretch>
            <a:fillRect/>
          </a:stretch>
        </p:blipFill>
        <p:spPr>
          <a:xfrm>
            <a:off x="7854900" y="64025"/>
            <a:ext cx="1234076" cy="1234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